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9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2.xml" ContentType="application/vnd.openxmlformats-officedocument.theme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4"/>
    <p:sldMasterId id="2147483731" r:id="rId5"/>
    <p:sldMasterId id="2147483756" r:id="rId6"/>
    <p:sldMasterId id="2147483781" r:id="rId7"/>
    <p:sldMasterId id="2147483793" r:id="rId8"/>
    <p:sldMasterId id="2147483806" r:id="rId9"/>
    <p:sldMasterId id="2147483818" r:id="rId10"/>
    <p:sldMasterId id="2147483827" r:id="rId11"/>
    <p:sldMasterId id="2147483898" r:id="rId12"/>
    <p:sldMasterId id="2147483911" r:id="rId13"/>
    <p:sldMasterId id="2147483923" r:id="rId14"/>
  </p:sldMasterIdLst>
  <p:notesMasterIdLst>
    <p:notesMasterId r:id="rId49"/>
  </p:notesMasterIdLst>
  <p:sldIdLst>
    <p:sldId id="298" r:id="rId15"/>
    <p:sldId id="764" r:id="rId16"/>
    <p:sldId id="774" r:id="rId17"/>
    <p:sldId id="706" r:id="rId18"/>
    <p:sldId id="779" r:id="rId19"/>
    <p:sldId id="762" r:id="rId20"/>
    <p:sldId id="741" r:id="rId21"/>
    <p:sldId id="772" r:id="rId22"/>
    <p:sldId id="763" r:id="rId23"/>
    <p:sldId id="761" r:id="rId24"/>
    <p:sldId id="742" r:id="rId25"/>
    <p:sldId id="744" r:id="rId26"/>
    <p:sldId id="745" r:id="rId27"/>
    <p:sldId id="738" r:id="rId28"/>
    <p:sldId id="257" r:id="rId29"/>
    <p:sldId id="778" r:id="rId30"/>
    <p:sldId id="766" r:id="rId31"/>
    <p:sldId id="773" r:id="rId32"/>
    <p:sldId id="775" r:id="rId33"/>
    <p:sldId id="776" r:id="rId34"/>
    <p:sldId id="769" r:id="rId35"/>
    <p:sldId id="770" r:id="rId36"/>
    <p:sldId id="777" r:id="rId37"/>
    <p:sldId id="748" r:id="rId38"/>
    <p:sldId id="259" r:id="rId39"/>
    <p:sldId id="767" r:id="rId40"/>
    <p:sldId id="768" r:id="rId41"/>
    <p:sldId id="749" r:id="rId42"/>
    <p:sldId id="750" r:id="rId43"/>
    <p:sldId id="756" r:id="rId44"/>
    <p:sldId id="754" r:id="rId45"/>
    <p:sldId id="753" r:id="rId46"/>
    <p:sldId id="755" r:id="rId47"/>
    <p:sldId id="550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D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8BB950-769E-4BC1-A80A-3058CE4EF064}" v="1" dt="2020-09-18T01:50:12.2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63" autoAdjust="0"/>
    <p:restoredTop sz="94660"/>
  </p:normalViewPr>
  <p:slideViewPr>
    <p:cSldViewPr snapToGrid="0">
      <p:cViewPr varScale="1">
        <p:scale>
          <a:sx n="59" d="100"/>
          <a:sy n="59" d="100"/>
        </p:scale>
        <p:origin x="52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5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03DD01-C75A-4EC1-987F-45F98A5B0E5A}" type="datetimeFigureOut">
              <a:rPr lang="en-US" smtClean="0"/>
              <a:t>9/17/2020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35439-55AC-4B02-B276-A4EA22578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9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2283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UAO is the Undergraduate Admission Office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8790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243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1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514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F18F2E-1550-417C-82F1-291F62D7C7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31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336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7599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153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5946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7663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223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520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07315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64080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474830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0314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5A9119-4874-45E5-8350-3DA1284E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211810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33147"/>
            <a:ext cx="8534400" cy="1470025"/>
          </a:xfrm>
        </p:spPr>
        <p:txBody>
          <a:bodyPr/>
          <a:lstStyle>
            <a:lvl1pPr algn="l">
              <a:lnSpc>
                <a:spcPct val="90000"/>
              </a:lnSpc>
              <a:defRPr b="1" i="0">
                <a:solidFill>
                  <a:schemeClr val="accent1"/>
                </a:solidFill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32730"/>
            <a:ext cx="8534400" cy="644956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47944"/>
            <a:ext cx="12192000" cy="8100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3714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65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1987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791143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90956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643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2911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1107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1107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545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64139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671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7671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74574" y="6304862"/>
            <a:ext cx="8530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9099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688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3041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7788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3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773502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3052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468476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801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661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65937"/>
            <a:ext cx="7315200" cy="566739"/>
          </a:xfrm>
        </p:spPr>
        <p:txBody>
          <a:bodyPr anchor="b"/>
          <a:lstStyle>
            <a:lvl1pPr algn="l">
              <a:defRPr sz="2667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5113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32677"/>
            <a:ext cx="7315200" cy="709324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2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90801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08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8840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652029"/>
          </a:xfrm>
        </p:spPr>
        <p:txBody>
          <a:bodyPr vert="eaVert"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652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35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68602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33147"/>
            <a:ext cx="8534400" cy="1470025"/>
          </a:xfrm>
        </p:spPr>
        <p:txBody>
          <a:bodyPr/>
          <a:lstStyle>
            <a:lvl1pPr algn="l">
              <a:lnSpc>
                <a:spcPct val="90000"/>
              </a:lnSpc>
              <a:defRPr b="1" i="0">
                <a:solidFill>
                  <a:schemeClr val="accent1"/>
                </a:solidFill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32730"/>
            <a:ext cx="8534400" cy="644956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104201"/>
            <a:ext cx="12192000" cy="1753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11" name="Picture 10" descr="PSUrev_sht285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77" y="3300717"/>
            <a:ext cx="2536180" cy="1456383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828800" y="5263109"/>
            <a:ext cx="8373533" cy="530225"/>
          </a:xfrm>
        </p:spPr>
        <p:txBody>
          <a:bodyPr>
            <a:normAutofit/>
          </a:bodyPr>
          <a:lstStyle>
            <a:lvl1pPr marL="0" indent="0">
              <a:buNone/>
              <a:defRPr sz="240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54190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65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65157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791143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90956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643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72130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1107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1107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545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571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671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7671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74574" y="6304862"/>
            <a:ext cx="8530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3451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688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770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5A9119-4874-45E5-8350-3DA1284E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017170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7788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2378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3052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468476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801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288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65937"/>
            <a:ext cx="7315200" cy="566739"/>
          </a:xfrm>
        </p:spPr>
        <p:txBody>
          <a:bodyPr anchor="b"/>
          <a:lstStyle>
            <a:lvl1pPr algn="l">
              <a:defRPr sz="2667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5113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32677"/>
            <a:ext cx="7315200" cy="709324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2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6465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08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487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652029"/>
          </a:xfrm>
        </p:spPr>
        <p:txBody>
          <a:bodyPr vert="eaVert"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652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35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9580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ECD6F0D-2556-034A-973E-93D486D59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7180"/>
            <a:ext cx="10515600" cy="620202"/>
          </a:xfrm>
          <a:prstGeom prst="rect">
            <a:avLst/>
          </a:prstGeo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504DB4-746B-E749-A0E3-B97103A9D3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38200" y="1527175"/>
            <a:ext cx="10515600" cy="41571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7DBB397-9D3C-734E-A021-677341C2E952}"/>
              </a:ext>
            </a:extLst>
          </p:cNvPr>
          <p:cNvSpPr/>
          <p:nvPr userDrawn="1"/>
        </p:nvSpPr>
        <p:spPr>
          <a:xfrm>
            <a:off x="0" y="6071352"/>
            <a:ext cx="12192000" cy="786647"/>
          </a:xfrm>
          <a:prstGeom prst="rect">
            <a:avLst/>
          </a:prstGeom>
          <a:solidFill>
            <a:srgbClr val="041E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4B560-CB1C-4F4A-9B34-93A03C612C7E}"/>
              </a:ext>
            </a:extLst>
          </p:cNvPr>
          <p:cNvSpPr txBox="1"/>
          <p:nvPr userDrawn="1"/>
        </p:nvSpPr>
        <p:spPr>
          <a:xfrm>
            <a:off x="9229725" y="6463089"/>
            <a:ext cx="27241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research.psu.edu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1E0169-8452-4682-840D-7349910EFE23}"/>
              </a:ext>
            </a:extLst>
          </p:cNvPr>
          <p:cNvSpPr txBox="1"/>
          <p:nvPr userDrawn="1"/>
        </p:nvSpPr>
        <p:spPr>
          <a:xfrm>
            <a:off x="5748338" y="6469850"/>
            <a:ext cx="76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78F00B3B-6B25-4BA9-B91D-1F616905ECCE}" type="slidenum">
              <a:rPr lang="en-US" sz="1200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5A603BF-1916-4E4F-BAAC-7646BCC620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17" y="5919107"/>
            <a:ext cx="2594528" cy="105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5859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73731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3478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0572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64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73312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8088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749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2407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8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546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9081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7810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42142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5A9119-4874-45E5-8350-3DA1284E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495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262358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242125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0391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93806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58460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9672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38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5002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8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8702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4408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564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061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5A9119-4874-45E5-8350-3DA1284E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78957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238329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3788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792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23018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25814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0302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61742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2287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3733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9187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3498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31451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3926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33500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4690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19617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3705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7404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43588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59235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533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8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57910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43988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9660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0513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5A9119-4874-45E5-8350-3DA1284E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56109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0619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7192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43012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54794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41563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24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133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16678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912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3017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 sz="3733"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 sz="3200"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 sz="2667">
                <a:latin typeface="Tahoma" pitchFamily="34" charset="0"/>
                <a:ea typeface="Tahoma" pitchFamily="34" charset="0"/>
                <a:cs typeface="Tahoma" pitchFamily="34" charset="0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31163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252555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7049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289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2pPr>
            <a:lvl3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ea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96650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3" y="2131487"/>
            <a:ext cx="10363200" cy="1468967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17375E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venir Book"/>
                <a:cs typeface="Avenir Book"/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C7DC2-FE52-5E44-84C8-BF94E01F1694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6581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4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1pPr>
            <a:lvl2pPr>
              <a:defRPr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2pPr>
            <a:lvl3pPr>
              <a:defRPr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3pPr>
            <a:lvl4pPr>
              <a:defRPr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4pPr>
            <a:lvl5pPr>
              <a:defRPr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9A175-1B9A-6B4A-8A80-38E1534C5F0B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95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4" y="1600204"/>
            <a:ext cx="5384801" cy="452543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1pPr>
            <a:lvl2pPr>
              <a:defRPr sz="320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2pPr>
            <a:lvl3pPr>
              <a:defRPr sz="2667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3pPr>
            <a:lvl4pPr>
              <a:defRPr sz="240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4pPr>
            <a:lvl5pPr>
              <a:defRPr sz="2400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2" y="1600204"/>
            <a:ext cx="5384801" cy="4525433"/>
          </a:xfrm>
          <a:prstGeom prst="rect">
            <a:avLst/>
          </a:prstGeom>
        </p:spPr>
        <p:txBody>
          <a:bodyPr/>
          <a:lstStyle>
            <a:lvl1pPr>
              <a:defRPr sz="3733">
                <a:solidFill>
                  <a:srgbClr val="17375E"/>
                </a:solidFill>
                <a:latin typeface="Avenir Book"/>
                <a:cs typeface="Avenir Book"/>
              </a:defRPr>
            </a:lvl1pPr>
            <a:lvl2pPr>
              <a:defRPr sz="3200">
                <a:solidFill>
                  <a:srgbClr val="17375E"/>
                </a:solidFill>
                <a:latin typeface="Avenir Book"/>
                <a:cs typeface="Avenir Book"/>
              </a:defRPr>
            </a:lvl2pPr>
            <a:lvl3pPr>
              <a:defRPr sz="2667">
                <a:solidFill>
                  <a:srgbClr val="17375E"/>
                </a:solidFill>
                <a:latin typeface="Avenir Book"/>
                <a:cs typeface="Avenir Book"/>
              </a:defRPr>
            </a:lvl3pPr>
            <a:lvl4pPr>
              <a:defRPr sz="2400">
                <a:solidFill>
                  <a:srgbClr val="17375E"/>
                </a:solidFill>
                <a:latin typeface="Avenir Book"/>
                <a:cs typeface="Avenir Book"/>
              </a:defRPr>
            </a:lvl4pPr>
            <a:lvl5pPr>
              <a:defRPr sz="2400">
                <a:solidFill>
                  <a:srgbClr val="17375E"/>
                </a:solidFill>
                <a:latin typeface="Avenir Book"/>
                <a:cs typeface="Avenir Book"/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2E065-FDCC-7848-A605-86C6493394AE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87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4"/>
            <a:ext cx="5386917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chemeClr val="tx2">
                    <a:lumMod val="75000"/>
                  </a:schemeClr>
                </a:solidFill>
                <a:latin typeface="Avenir Heavy"/>
                <a:cs typeface="Avenir Heavy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5"/>
            <a:ext cx="5386917" cy="39497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venir Book"/>
                <a:cs typeface="Avenir Book"/>
              </a:defRPr>
            </a:lvl1pPr>
            <a:lvl2pPr>
              <a:defRPr sz="2667">
                <a:solidFill>
                  <a:srgbClr val="17375E"/>
                </a:solidFill>
                <a:latin typeface="Avenir Book"/>
                <a:cs typeface="Avenir Book"/>
              </a:defRPr>
            </a:lvl2pPr>
            <a:lvl3pPr>
              <a:defRPr sz="2400">
                <a:solidFill>
                  <a:srgbClr val="17375E"/>
                </a:solidFill>
                <a:latin typeface="Avenir Book"/>
                <a:cs typeface="Avenir Book"/>
              </a:defRPr>
            </a:lvl3pPr>
            <a:lvl4pPr>
              <a:defRPr sz="2133">
                <a:solidFill>
                  <a:srgbClr val="17375E"/>
                </a:solidFill>
                <a:latin typeface="Avenir Book"/>
                <a:cs typeface="Avenir Book"/>
              </a:defRPr>
            </a:lvl4pPr>
            <a:lvl5pPr>
              <a:defRPr sz="2133">
                <a:solidFill>
                  <a:srgbClr val="17375E"/>
                </a:solidFill>
                <a:latin typeface="Avenir Book"/>
                <a:cs typeface="Avenir Book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4584"/>
            <a:ext cx="5389032" cy="64134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>
                <a:solidFill>
                  <a:srgbClr val="17375E"/>
                </a:solidFill>
                <a:latin typeface="Avenir Heavy"/>
                <a:cs typeface="Avenir Heavy"/>
              </a:defRPr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5935"/>
            <a:ext cx="5389032" cy="3949700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17375E"/>
                </a:solidFill>
                <a:latin typeface="Avenir Book"/>
                <a:cs typeface="Avenir Book"/>
              </a:defRPr>
            </a:lvl1pPr>
            <a:lvl2pPr>
              <a:defRPr sz="2667">
                <a:solidFill>
                  <a:srgbClr val="17375E"/>
                </a:solidFill>
                <a:latin typeface="Avenir Book"/>
                <a:cs typeface="Avenir Book"/>
              </a:defRPr>
            </a:lvl2pPr>
            <a:lvl3pPr>
              <a:defRPr sz="2400">
                <a:solidFill>
                  <a:srgbClr val="17375E"/>
                </a:solidFill>
                <a:latin typeface="Avenir Book"/>
                <a:cs typeface="Avenir Book"/>
              </a:defRPr>
            </a:lvl3pPr>
            <a:lvl4pPr>
              <a:defRPr sz="2133">
                <a:solidFill>
                  <a:srgbClr val="17375E"/>
                </a:solidFill>
                <a:latin typeface="Avenir Book"/>
                <a:cs typeface="Avenir Book"/>
              </a:defRPr>
            </a:lvl4pPr>
            <a:lvl5pPr>
              <a:defRPr sz="2133">
                <a:solidFill>
                  <a:srgbClr val="17375E"/>
                </a:solidFill>
                <a:latin typeface="Avenir Book"/>
                <a:cs typeface="Avenir Book"/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907CE-60CE-8C4B-B1E0-2CC8C8C35B3C}" type="datetime1">
              <a:rPr lang="en-US" smtClean="0"/>
              <a:t>9/17/2020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176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chemeClr val="bg1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E6211-2BAF-3240-A7DB-0685C4617624}" type="datetime1">
              <a:rPr lang="en-US" smtClean="0"/>
              <a:t>9/17/2020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2939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22346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4"/>
            <a:ext cx="4011084" cy="1162049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17375E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8" y="273053"/>
            <a:ext cx="6815665" cy="5852583"/>
          </a:xfrm>
          <a:prstGeom prst="rect">
            <a:avLst/>
          </a:prstGeom>
        </p:spPr>
        <p:txBody>
          <a:bodyPr/>
          <a:lstStyle>
            <a:lvl1pPr>
              <a:defRPr sz="4267">
                <a:solidFill>
                  <a:srgbClr val="17375E"/>
                </a:solidFill>
                <a:latin typeface="Avenir Heavy"/>
                <a:cs typeface="Avenir Heavy"/>
              </a:defRPr>
            </a:lvl1pPr>
            <a:lvl2pPr>
              <a:defRPr sz="3733">
                <a:latin typeface="Avenir Book"/>
                <a:cs typeface="Avenir Book"/>
              </a:defRPr>
            </a:lvl2pPr>
            <a:lvl3pPr>
              <a:defRPr sz="3200">
                <a:latin typeface="Avenir Book"/>
                <a:cs typeface="Avenir Book"/>
              </a:defRPr>
            </a:lvl3pPr>
            <a:lvl4pPr>
              <a:defRPr sz="2667">
                <a:latin typeface="Avenir Book"/>
                <a:cs typeface="Avenir Book"/>
              </a:defRPr>
            </a:lvl4pPr>
            <a:lvl5pPr>
              <a:defRPr sz="2667">
                <a:latin typeface="Avenir Book"/>
                <a:cs typeface="Avenir Book"/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0"/>
            <a:ext cx="4011084" cy="46905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chemeClr val="tx2">
                    <a:lumMod val="75000"/>
                  </a:schemeClr>
                </a:solidFill>
                <a:latin typeface="Avenir Book"/>
                <a:cs typeface="Avenir Book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92095-2D8F-4040-9ED3-3763743463D1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541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  <a:prstGeom prst="rect">
            <a:avLst/>
          </a:prstGeom>
        </p:spPr>
        <p:txBody>
          <a:bodyPr anchor="b"/>
          <a:lstStyle>
            <a:lvl1pPr algn="l">
              <a:defRPr sz="2667" b="1">
                <a:solidFill>
                  <a:srgbClr val="17375E"/>
                </a:solidFill>
                <a:latin typeface="Avenir Heavy"/>
                <a:cs typeface="Avenir Heavy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>
                <a:solidFill>
                  <a:srgbClr val="17375E"/>
                </a:solidFill>
                <a:latin typeface="Avenir Book"/>
                <a:cs typeface="Avenir Book"/>
              </a:defRPr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>
                <a:solidFill>
                  <a:srgbClr val="17375E"/>
                </a:solidFill>
                <a:latin typeface="Avenir Book"/>
                <a:cs typeface="Avenir Book"/>
              </a:defRPr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47916-A97F-254B-BD3B-5C7C85C7D1A5}" type="datetime1">
              <a:rPr lang="en-US" smtClean="0"/>
              <a:t>9/17/2020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7975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8219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8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426815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72052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85" indent="0">
              <a:buNone/>
              <a:defRPr sz="2400"/>
            </a:lvl2pPr>
            <a:lvl3pPr marL="1219170" indent="0">
              <a:buNone/>
              <a:defRPr sz="2133"/>
            </a:lvl3pPr>
            <a:lvl4pPr marL="1828754" indent="0">
              <a:buNone/>
              <a:defRPr sz="1867"/>
            </a:lvl4pPr>
            <a:lvl5pPr marL="2438339" indent="0">
              <a:buNone/>
              <a:defRPr sz="1867"/>
            </a:lvl5pPr>
            <a:lvl6pPr marL="3047924" indent="0">
              <a:buNone/>
              <a:defRPr sz="1867"/>
            </a:lvl6pPr>
            <a:lvl7pPr marL="3657509" indent="0">
              <a:buNone/>
              <a:defRPr sz="1867"/>
            </a:lvl7pPr>
            <a:lvl8pPr marL="4267093" indent="0">
              <a:buNone/>
              <a:defRPr sz="1867"/>
            </a:lvl8pPr>
            <a:lvl9pPr marL="4876678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26469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237850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7447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2844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123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7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9302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3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192145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70366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0"/>
            <a:ext cx="3048000" cy="60960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8940800" cy="6096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9841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36311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0"/>
          <p:cNvSpPr>
            <a:spLocks noGrp="1" noChangeArrowheads="1"/>
          </p:cNvSpPr>
          <p:nvPr>
            <p:ph type="dt" sz="half" idx="10"/>
          </p:nvPr>
        </p:nvSpPr>
        <p:spPr>
          <a:xfrm>
            <a:off x="12192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324600"/>
            <a:ext cx="38608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 b="1"/>
          </a:p>
        </p:txBody>
      </p:sp>
      <p:sp>
        <p:nvSpPr>
          <p:cNvPr id="5" name="Rectangle 2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042400" y="6324600"/>
            <a:ext cx="2540000" cy="457200"/>
          </a:xfrm>
          <a:prstGeom prst="rect">
            <a:avLst/>
          </a:prstGeom>
        </p:spPr>
        <p:txBody>
          <a:bodyPr/>
          <a:lstStyle>
            <a:lvl1pPr algn="ctr" eaLnBrk="0" hangingPunct="0">
              <a:spcBef>
                <a:spcPct val="50000"/>
              </a:spcBef>
              <a:defRPr sz="1867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F5A9119-4874-45E5-8350-3DA1284E6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769005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1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20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99533" y="3810000"/>
            <a:ext cx="11286067" cy="6858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0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096000" y="4572000"/>
            <a:ext cx="5689600" cy="381000"/>
          </a:xfrm>
          <a:prstGeom prst="rect">
            <a:avLst/>
          </a:prstGeom>
        </p:spPr>
        <p:txBody>
          <a:bodyPr/>
          <a:lstStyle>
            <a:lvl1pPr algn="r">
              <a:defRPr sz="2667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684222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200" y="1143000"/>
            <a:ext cx="97536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799781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/>
            </a:lvl1pPr>
            <a:lvl2pPr marL="609570" indent="0">
              <a:buNone/>
              <a:defRPr sz="2400"/>
            </a:lvl2pPr>
            <a:lvl3pPr marL="1219140" indent="0">
              <a:buNone/>
              <a:defRPr sz="2133"/>
            </a:lvl3pPr>
            <a:lvl4pPr marL="1828709" indent="0">
              <a:buNone/>
              <a:defRPr sz="1867"/>
            </a:lvl4pPr>
            <a:lvl5pPr marL="2438278" indent="0">
              <a:buNone/>
              <a:defRPr sz="1867"/>
            </a:lvl5pPr>
            <a:lvl6pPr marL="3047848" indent="0">
              <a:buNone/>
              <a:defRPr sz="1867"/>
            </a:lvl6pPr>
            <a:lvl7pPr marL="3657418" indent="0">
              <a:buNone/>
              <a:defRPr sz="1867"/>
            </a:lvl7pPr>
            <a:lvl8pPr marL="4266987" indent="0">
              <a:buNone/>
              <a:defRPr sz="1867"/>
            </a:lvl8pPr>
            <a:lvl9pPr marL="4876557" indent="0">
              <a:buNone/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23856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92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43000"/>
            <a:ext cx="4775200" cy="4953000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832513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3341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79714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5654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8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6123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5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76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image" Target="../media/image5.emf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image" Target="../media/image4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52000" y="6426200"/>
            <a:ext cx="2540000" cy="457200"/>
          </a:xfrm>
          <a:prstGeom prst="rect">
            <a:avLst/>
          </a:prstGeom>
        </p:spPr>
        <p:txBody>
          <a:bodyPr/>
          <a:lstStyle>
            <a:lvl1pPr algn="r" eaLnBrk="0" hangingPunct="0">
              <a:spcBef>
                <a:spcPct val="50000"/>
              </a:spcBef>
              <a:defRPr sz="1867" b="0">
                <a:solidFill>
                  <a:srgbClr val="37609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6FD9D2A-37F1-4931-A7A0-05CF65621233}" type="slidenum">
              <a:rPr 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1"/>
          <a:stretch/>
        </p:blipFill>
        <p:spPr>
          <a:xfrm>
            <a:off x="-26794" y="-79467"/>
            <a:ext cx="636396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0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78" indent="-45717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48" indent="-22435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50" indent="-15450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52" indent="-14181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20" indent="-16297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788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35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192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497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19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124914"/>
            <a:ext cx="12192000" cy="733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spc="133">
              <a:solidFill>
                <a:prstClr val="white"/>
              </a:solidFill>
            </a:endParaRPr>
          </a:p>
        </p:txBody>
      </p:sp>
      <p:pic>
        <p:nvPicPr>
          <p:cNvPr id="16" name="Picture 15" descr="PSLH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3584" y="6124914"/>
            <a:ext cx="808416" cy="733087"/>
          </a:xfrm>
          <a:prstGeom prst="rect">
            <a:avLst/>
          </a:prstGeom>
        </p:spPr>
      </p:pic>
      <p:pic>
        <p:nvPicPr>
          <p:cNvPr id="17" name="Picture 16" descr="PSUrev_sht285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065693"/>
            <a:ext cx="1764973" cy="792307"/>
          </a:xfrm>
          <a:prstGeom prst="rect">
            <a:avLst/>
          </a:prstGeom>
        </p:spPr>
      </p:pic>
      <p:pic>
        <p:nvPicPr>
          <p:cNvPr id="9" name="Picture 8" descr="PSLH.png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83584" y="6124914"/>
            <a:ext cx="808416" cy="733087"/>
          </a:xfrm>
          <a:prstGeom prst="rect">
            <a:avLst/>
          </a:prstGeom>
        </p:spPr>
      </p:pic>
      <p:pic>
        <p:nvPicPr>
          <p:cNvPr id="10" name="Picture 9" descr="PSUrev_sht285.ai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" y="6065693"/>
            <a:ext cx="1764973" cy="79230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4702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682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5600" b="1" i="0" kern="1200">
          <a:solidFill>
            <a:schemeClr val="accent1"/>
          </a:solidFill>
          <a:latin typeface="Rockwell"/>
          <a:ea typeface="+mj-ea"/>
          <a:cs typeface="Rockwel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19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124914"/>
            <a:ext cx="12192000" cy="733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spc="13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1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5600" b="1" i="0" kern="1200">
          <a:solidFill>
            <a:schemeClr val="accent1"/>
          </a:solidFill>
          <a:latin typeface="Rockwell"/>
          <a:ea typeface="+mj-ea"/>
          <a:cs typeface="Rockwel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52000" y="6426200"/>
            <a:ext cx="2540000" cy="457200"/>
          </a:xfrm>
          <a:prstGeom prst="rect">
            <a:avLst/>
          </a:prstGeom>
        </p:spPr>
        <p:txBody>
          <a:bodyPr/>
          <a:lstStyle>
            <a:lvl1pPr algn="r" eaLnBrk="0" hangingPunct="0">
              <a:spcBef>
                <a:spcPct val="50000"/>
              </a:spcBef>
              <a:defRPr sz="1867" b="0">
                <a:solidFill>
                  <a:srgbClr val="37609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6FD9D2A-37F1-4931-A7A0-05CF65621233}" type="slidenum">
              <a:rPr 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1"/>
          <a:stretch/>
        </p:blipFill>
        <p:spPr>
          <a:xfrm>
            <a:off x="-26794" y="-79467"/>
            <a:ext cx="636396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67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78" indent="-45717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48" indent="-22435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50" indent="-15450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52" indent="-14181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20" indent="-16297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788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35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192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497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52000" y="6426200"/>
            <a:ext cx="2540000" cy="457200"/>
          </a:xfrm>
          <a:prstGeom prst="rect">
            <a:avLst/>
          </a:prstGeom>
        </p:spPr>
        <p:txBody>
          <a:bodyPr/>
          <a:lstStyle>
            <a:lvl1pPr algn="r" eaLnBrk="0" hangingPunct="0">
              <a:spcBef>
                <a:spcPct val="50000"/>
              </a:spcBef>
              <a:defRPr sz="1867" b="0">
                <a:solidFill>
                  <a:srgbClr val="37609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6FD9D2A-37F1-4931-A7A0-05CF65621233}" type="slidenum">
              <a:rPr 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1"/>
          <a:stretch/>
        </p:blipFill>
        <p:spPr>
          <a:xfrm>
            <a:off x="-26794" y="-79467"/>
            <a:ext cx="636396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2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78" indent="-45717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48" indent="-22435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50" indent="-15450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52" indent="-14181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20" indent="-16297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788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35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192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497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573592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97"/>
          <a:stretch/>
        </p:blipFill>
        <p:spPr>
          <a:xfrm>
            <a:off x="-74048" y="-164453"/>
            <a:ext cx="701167" cy="903637"/>
          </a:xfrm>
          <a:prstGeom prst="rect">
            <a:avLst/>
          </a:prstGeom>
        </p:spPr>
      </p:pic>
      <p:sp>
        <p:nvSpPr>
          <p:cNvPr id="4" name="Slide Number Placeholder 2"/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US" sz="1600" b="0"/>
          </a:p>
        </p:txBody>
      </p:sp>
    </p:spTree>
    <p:extLst>
      <p:ext uri="{BB962C8B-B14F-4D97-AF65-F5344CB8AC3E}">
        <p14:creationId xmlns:p14="http://schemas.microsoft.com/office/powerpoint/2010/main" val="107047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78" indent="-45717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48" indent="-22435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50" indent="-15450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52" indent="-14181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20" indent="-16297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788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35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192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497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52000" y="6426200"/>
            <a:ext cx="2540000" cy="457200"/>
          </a:xfrm>
          <a:prstGeom prst="rect">
            <a:avLst/>
          </a:prstGeom>
        </p:spPr>
        <p:txBody>
          <a:bodyPr/>
          <a:lstStyle>
            <a:lvl1pPr algn="r" eaLnBrk="0" hangingPunct="0">
              <a:spcBef>
                <a:spcPct val="50000"/>
              </a:spcBef>
              <a:defRPr sz="1867" b="0">
                <a:solidFill>
                  <a:srgbClr val="37609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6FD9D2A-37F1-4931-A7A0-05CF65621233}" type="slidenum">
              <a:rPr 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1"/>
          <a:stretch/>
        </p:blipFill>
        <p:spPr>
          <a:xfrm>
            <a:off x="-26794" y="-79467"/>
            <a:ext cx="636396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649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  <p:sldLayoutId id="214748380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78" indent="-45717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48" indent="-22435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50" indent="-15450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52" indent="-14181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20" indent="-16297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788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35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192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497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573592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200" b="1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097"/>
          <a:stretch/>
        </p:blipFill>
        <p:spPr>
          <a:xfrm>
            <a:off x="-74048" y="-164453"/>
            <a:ext cx="701167" cy="903637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444EEE10-5921-46C0-9232-D781520CDFCE}"/>
              </a:ext>
            </a:extLst>
          </p:cNvPr>
          <p:cNvSpPr txBox="1">
            <a:spLocks/>
          </p:cNvSpPr>
          <p:nvPr userDrawn="1"/>
        </p:nvSpPr>
        <p:spPr>
          <a:xfrm>
            <a:off x="11582400" y="6440980"/>
            <a:ext cx="60960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rgbClr val="010000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fld id="{449FF86E-E4C5-4652-9A1C-CB9A208CD95A}" type="slidenum">
              <a:rPr lang="en-US" sz="1600" b="0" smtClean="0">
                <a:solidFill>
                  <a:srgbClr val="1F497D"/>
                </a:solidFill>
              </a:rPr>
              <a:pPr algn="r">
                <a:defRPr/>
              </a:pPr>
              <a:t>‹#›</a:t>
            </a:fld>
            <a:endParaRPr lang="en-US" sz="1600" b="0">
              <a:solidFill>
                <a:srgbClr val="1F497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809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78" indent="-45717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48" indent="-22435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50" indent="-15450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52" indent="-14181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20" indent="-16297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788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35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192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497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C48A7-4411-0D42-98A7-AD0EBC622B63}" type="datetime1">
              <a:rPr lang="en-US" smtClean="0"/>
              <a:t>9/17/2020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3" y="6356354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BAA26-98CA-8041-A300-5050710090F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2000" cy="1417539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6346114"/>
            <a:ext cx="12192000" cy="511889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tx2">
                  <a:lumMod val="50000"/>
                </a:schemeClr>
              </a:gs>
            </a:gsLst>
            <a:lin ang="37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tx2">
                  <a:lumMod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2010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</p:sldLayoutIdLst>
  <p:hf hdr="0" ftr="0" dt="0"/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52000" y="6426200"/>
            <a:ext cx="2540000" cy="457200"/>
          </a:xfrm>
          <a:prstGeom prst="rect">
            <a:avLst/>
          </a:prstGeom>
        </p:spPr>
        <p:txBody>
          <a:bodyPr/>
          <a:lstStyle>
            <a:lvl1pPr algn="r" eaLnBrk="0" hangingPunct="0">
              <a:spcBef>
                <a:spcPct val="50000"/>
              </a:spcBef>
              <a:defRPr sz="1867" b="0">
                <a:solidFill>
                  <a:srgbClr val="37609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6FD9D2A-37F1-4931-A7A0-05CF65621233}" type="slidenum">
              <a:rPr 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1"/>
          <a:stretch/>
        </p:blipFill>
        <p:spPr>
          <a:xfrm>
            <a:off x="-26795" y="-79467"/>
            <a:ext cx="636396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9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89" indent="-45718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57" indent="-22436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67" indent="-154513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76" indent="-141814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52" indent="-162980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836" indent="-162980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421" indent="-162980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2006" indent="-162980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591" indent="-162980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49" name="Rectangle 13"/>
          <p:cNvSpPr>
            <a:spLocks noChangeArrowheads="1"/>
          </p:cNvSpPr>
          <p:nvPr/>
        </p:nvSpPr>
        <p:spPr bwMode="auto">
          <a:xfrm>
            <a:off x="0" y="0"/>
            <a:ext cx="12192000" cy="685800"/>
          </a:xfrm>
          <a:prstGeom prst="rect">
            <a:avLst/>
          </a:prstGeom>
          <a:solidFill>
            <a:srgbClr val="5270A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67" b="1">
              <a:solidFill>
                <a:srgbClr val="000000"/>
              </a:solidFill>
              <a:latin typeface="Arial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2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652000" y="6426200"/>
            <a:ext cx="2540000" cy="457200"/>
          </a:xfrm>
          <a:prstGeom prst="rect">
            <a:avLst/>
          </a:prstGeom>
        </p:spPr>
        <p:txBody>
          <a:bodyPr/>
          <a:lstStyle>
            <a:lvl1pPr algn="r" eaLnBrk="0" hangingPunct="0">
              <a:spcBef>
                <a:spcPct val="50000"/>
              </a:spcBef>
              <a:defRPr sz="1867" b="0">
                <a:solidFill>
                  <a:srgbClr val="376092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86FD9D2A-37F1-4931-A7A0-05CF65621233}" type="slidenum">
              <a:rPr lang="en-US" smtClean="0"/>
              <a:pPr fontAlgn="base"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01"/>
          <a:stretch/>
        </p:blipFill>
        <p:spPr>
          <a:xfrm>
            <a:off x="-26794" y="-79467"/>
            <a:ext cx="636396" cy="8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324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5pPr>
      <a:lvl6pPr marL="60957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6pPr>
      <a:lvl7pPr marL="1219140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7pPr>
      <a:lvl8pPr marL="1828709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8pPr>
      <a:lvl9pPr marL="2438278" algn="ctr" rtl="0" fontAlgn="base">
        <a:spcBef>
          <a:spcPct val="0"/>
        </a:spcBef>
        <a:spcAft>
          <a:spcPct val="0"/>
        </a:spcAft>
        <a:defRPr sz="4800">
          <a:solidFill>
            <a:schemeClr val="bg1"/>
          </a:solidFill>
          <a:latin typeface="Arial" charset="0"/>
        </a:defRPr>
      </a:lvl9pPr>
    </p:titleStyle>
    <p:bodyStyle>
      <a:lvl1pPr marL="457178" indent="-457178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4267">
          <a:solidFill>
            <a:schemeClr val="tx1"/>
          </a:solidFill>
          <a:latin typeface="+mn-lt"/>
          <a:ea typeface="+mn-ea"/>
          <a:cs typeface="+mn-cs"/>
        </a:defRPr>
      </a:lvl1pPr>
      <a:lvl2pPr marL="376748" indent="-22435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•"/>
        <a:defRPr sz="3733">
          <a:solidFill>
            <a:schemeClr val="tx1"/>
          </a:solidFill>
          <a:latin typeface="+mn-lt"/>
        </a:defRPr>
      </a:lvl2pPr>
      <a:lvl3pPr marL="683650" indent="-154509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Font typeface="Trebuchet MS" pitchFamily="34" charset="0"/>
        <a:buChar char="­"/>
        <a:defRPr sz="3200">
          <a:solidFill>
            <a:schemeClr val="tx1"/>
          </a:solidFill>
          <a:latin typeface="+mn-lt"/>
        </a:defRPr>
      </a:lvl3pPr>
      <a:lvl4pPr marL="977852" indent="-141811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SzPct val="80000"/>
        <a:buFont typeface="Wingdings" pitchFamily="2" charset="2"/>
        <a:buChar char="§"/>
        <a:defRPr sz="2667">
          <a:solidFill>
            <a:schemeClr val="tx1"/>
          </a:solidFill>
          <a:latin typeface="+mn-lt"/>
        </a:defRPr>
      </a:lvl4pPr>
      <a:lvl5pPr marL="1293220" indent="-162976" algn="l" rtl="0" eaLnBrk="0" fontAlgn="base" hangingPunct="0">
        <a:lnSpc>
          <a:spcPct val="90000"/>
        </a:lnSpc>
        <a:spcBef>
          <a:spcPct val="40000"/>
        </a:spcBef>
        <a:spcAft>
          <a:spcPct val="0"/>
        </a:spcAft>
        <a:buChar char="»"/>
        <a:defRPr sz="2667">
          <a:solidFill>
            <a:schemeClr val="tx1"/>
          </a:solidFill>
          <a:latin typeface="+mn-lt"/>
        </a:defRPr>
      </a:lvl5pPr>
      <a:lvl6pPr marL="1902788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51235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121929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731497" indent="-162976" algn="l" rtl="0" fontAlgn="base">
        <a:lnSpc>
          <a:spcPct val="90000"/>
        </a:lnSpc>
        <a:spcBef>
          <a:spcPct val="4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15.tmp"/><Relationship Id="rId4" Type="http://schemas.openxmlformats.org/officeDocument/2006/relationships/image" Target="../media/image14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5.xml"/><Relationship Id="rId5" Type="http://schemas.openxmlformats.org/officeDocument/2006/relationships/image" Target="../media/image17.tmp"/><Relationship Id="rId4" Type="http://schemas.openxmlformats.org/officeDocument/2006/relationships/image" Target="../media/image16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20.xml"/><Relationship Id="rId1" Type="http://schemas.openxmlformats.org/officeDocument/2006/relationships/video" Target="https://www.youtube.com/embed/PCklOLVB2kg?feature=oembed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5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tmp"/><Relationship Id="rId1" Type="http://schemas.openxmlformats.org/officeDocument/2006/relationships/slideLayout" Target="../slideLayouts/slideLayout1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" y="644412"/>
            <a:ext cx="12192001" cy="1470025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Challenging Times Matched to Extraordinary Efforts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78405" y="4994129"/>
            <a:ext cx="9381506" cy="143912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A Discussion with the Board of Trustees </a:t>
            </a:r>
          </a:p>
          <a:p>
            <a:pPr algn="ctr"/>
            <a:r>
              <a:rPr lang="en-US" sz="2400" dirty="0"/>
              <a:t>September 18, 2020</a:t>
            </a:r>
          </a:p>
        </p:txBody>
      </p:sp>
      <p:pic>
        <p:nvPicPr>
          <p:cNvPr id="7" name="Picture 6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4" name="Picture 3" descr="A close up of a person&#10;&#10;Description automatically generated">
            <a:extLst>
              <a:ext uri="{FF2B5EF4-FFF2-40B4-BE49-F238E27FC236}">
                <a16:creationId xmlns:a16="http://schemas.microsoft.com/office/drawing/2014/main" id="{EAA837D8-13BF-4A0D-BAE2-7FFC3A5ED7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0"/>
            <a:ext cx="10058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71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A31DA71-C1C7-40C4-B945-C0E436EFA444}"/>
              </a:ext>
            </a:extLst>
          </p:cNvPr>
          <p:cNvSpPr txBox="1"/>
          <p:nvPr/>
        </p:nvSpPr>
        <p:spPr>
          <a:xfrm>
            <a:off x="604891" y="1424823"/>
            <a:ext cx="10347361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</a:rPr>
              <a:t>As of Sept. 9, student accounts payments for Fall Semester 2020 of $386.9M are trailing student accounts payments for Fall Semester 2019 </a:t>
            </a:r>
            <a:br>
              <a:rPr lang="en-US" sz="2400" dirty="0">
                <a:effectLst/>
                <a:ea typeface="Calibri" panose="020F0502020204030204" pitchFamily="34" charset="0"/>
              </a:rPr>
            </a:br>
            <a:r>
              <a:rPr lang="en-US" sz="2400" dirty="0">
                <a:effectLst/>
                <a:ea typeface="Calibri" panose="020F0502020204030204" pitchFamily="34" charset="0"/>
              </a:rPr>
              <a:t>of $409.8M, a decrease of $22.8M or 5.6%.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400" dirty="0"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Fall 2020 financial aid disbursements, which include federal, state, institutional and private funding sources, are currently at $470M, </a:t>
            </a:r>
            <a:b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</a:br>
            <a:r>
              <a:rPr lang="en-US" sz="24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which is on par with aid disbursement totals at this time last fall.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endParaRPr lang="en-US" sz="2400" dirty="0"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effectLst/>
                <a:ea typeface="Calibri" panose="020F0502020204030204" pitchFamily="34" charset="0"/>
              </a:rPr>
              <a:t>Although these are indications of a reasonably solid enrollment for the fall, year-over-year differences in tuition payments and student aid can vary significantly based on when the payment due dates fall.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800" dirty="0">
              <a:effectLst/>
              <a:ea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C67512-1612-4D9C-9C0C-FBCA15C874CD}"/>
              </a:ext>
            </a:extLst>
          </p:cNvPr>
          <p:cNvSpPr txBox="1">
            <a:spLocks/>
          </p:cNvSpPr>
          <p:nvPr/>
        </p:nvSpPr>
        <p:spPr>
          <a:xfrm>
            <a:off x="342232" y="281823"/>
            <a:ext cx="11507536" cy="11430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600" b="1" i="0" kern="1200">
                <a:solidFill>
                  <a:schemeClr val="accent1"/>
                </a:solidFill>
                <a:latin typeface="Rockwell"/>
                <a:ea typeface="+mj-ea"/>
                <a:cs typeface="Rockwell"/>
              </a:defRPr>
            </a:lvl1pPr>
          </a:lstStyle>
          <a:p>
            <a:r>
              <a:rPr lang="en-US" sz="4400" dirty="0"/>
              <a:t>Student Account Payments and Financial Aid</a:t>
            </a:r>
          </a:p>
        </p:txBody>
      </p:sp>
    </p:spTree>
    <p:extLst>
      <p:ext uri="{BB962C8B-B14F-4D97-AF65-F5344CB8AC3E}">
        <p14:creationId xmlns:p14="http://schemas.microsoft.com/office/powerpoint/2010/main" val="30862450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48261" y="394839"/>
            <a:ext cx="11507536" cy="1143000"/>
          </a:xfrm>
        </p:spPr>
        <p:txBody>
          <a:bodyPr>
            <a:normAutofit/>
          </a:bodyPr>
          <a:lstStyle/>
          <a:p>
            <a:r>
              <a:rPr lang="en-US" sz="4400" dirty="0"/>
              <a:t>Residence Life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0220B4-44C6-4039-B3B9-9B606979AF04}"/>
              </a:ext>
            </a:extLst>
          </p:cNvPr>
          <p:cNvSpPr txBox="1"/>
          <p:nvPr/>
        </p:nvSpPr>
        <p:spPr>
          <a:xfrm>
            <a:off x="311627" y="1642943"/>
            <a:ext cx="623106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>
              <a:spcBef>
                <a:spcPts val="1200"/>
              </a:spcBef>
              <a:spcAft>
                <a:spcPts val="0"/>
              </a:spcAft>
            </a:pP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Residence Halls </a:t>
            </a:r>
          </a:p>
          <a:p>
            <a:pPr marL="457200" marR="0" lvl="0" indent="-4572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10,155 students living on campus </a:t>
            </a:r>
            <a:b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at University Park; at 72% capacity.</a:t>
            </a:r>
          </a:p>
          <a:p>
            <a:pPr marL="457200" marR="0" lvl="0" indent="-4572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3,617 students living at the Commonwealth Campuses; </a:t>
            </a:r>
            <a:b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sz="2800" dirty="0">
                <a:ea typeface="Times New Roman" panose="02020603050405020304" pitchFamily="18" charset="0"/>
                <a:cs typeface="Calibri" panose="020F0502020204030204" pitchFamily="34" charset="0"/>
              </a:rPr>
              <a:t>at 60% capacity.</a:t>
            </a:r>
          </a:p>
          <a:p>
            <a:pPr marR="0" lvl="0">
              <a:spcBef>
                <a:spcPts val="1200"/>
              </a:spcBef>
              <a:spcAft>
                <a:spcPts val="0"/>
              </a:spcAft>
            </a:pPr>
            <a:endParaRPr lang="en-US" sz="28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864865-9FC9-4E21-A3D8-812EE223F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2690" y="1198178"/>
            <a:ext cx="5526689" cy="37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820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168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4400" dirty="0"/>
              <a:t>International Undergraduate Students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4B3616E-C35E-4F7F-9FAE-EBD541A862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2"/>
          <a:stretch/>
        </p:blipFill>
        <p:spPr>
          <a:xfrm>
            <a:off x="445129" y="1981603"/>
            <a:ext cx="5532884" cy="289447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35A907E7-EFD3-4E7A-BAF5-CEF1ADBD7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640" y="1860330"/>
            <a:ext cx="6093627" cy="289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90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168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4400" dirty="0"/>
              <a:t>International Graduate Students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135ABF-EAD6-4460-9599-AB922F1DA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58" y="1605212"/>
            <a:ext cx="5641993" cy="276709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3BDF33-573E-4F5B-BF14-4BDFB6938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55999"/>
            <a:ext cx="5455654" cy="257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34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345" y="123904"/>
            <a:ext cx="11800309" cy="1143000"/>
          </a:xfrm>
        </p:spPr>
        <p:txBody>
          <a:bodyPr>
            <a:normAutofit/>
          </a:bodyPr>
          <a:lstStyle/>
          <a:p>
            <a:r>
              <a:rPr lang="en-US" sz="4000" dirty="0"/>
              <a:t>University-wide</a:t>
            </a:r>
            <a:r>
              <a:rPr lang="en-US" sz="4400" dirty="0"/>
              <a:t> Course Delivery Schedule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5846" y="1396025"/>
            <a:ext cx="11800308" cy="3724096"/>
          </a:xfrm>
          <a:custGeom>
            <a:avLst/>
            <a:gdLst>
              <a:gd name="connsiteX0" fmla="*/ 0 w 9917202"/>
              <a:gd name="connsiteY0" fmla="*/ 0 h 5201880"/>
              <a:gd name="connsiteX1" fmla="*/ 9917202 w 9917202"/>
              <a:gd name="connsiteY1" fmla="*/ 0 h 5201880"/>
              <a:gd name="connsiteX2" fmla="*/ 9917202 w 9917202"/>
              <a:gd name="connsiteY2" fmla="*/ 5201880 h 5201880"/>
              <a:gd name="connsiteX3" fmla="*/ 0 w 9917202"/>
              <a:gd name="connsiteY3" fmla="*/ 5201880 h 5201880"/>
              <a:gd name="connsiteX4" fmla="*/ 0 w 9917202"/>
              <a:gd name="connsiteY4" fmla="*/ 0 h 5201880"/>
              <a:gd name="connsiteX0" fmla="*/ 0 w 9966629"/>
              <a:gd name="connsiteY0" fmla="*/ 0 h 5201880"/>
              <a:gd name="connsiteX1" fmla="*/ 9966629 w 9966629"/>
              <a:gd name="connsiteY1" fmla="*/ 729049 h 5201880"/>
              <a:gd name="connsiteX2" fmla="*/ 9917202 w 9966629"/>
              <a:gd name="connsiteY2" fmla="*/ 5201880 h 5201880"/>
              <a:gd name="connsiteX3" fmla="*/ 0 w 9966629"/>
              <a:gd name="connsiteY3" fmla="*/ 5201880 h 5201880"/>
              <a:gd name="connsiteX4" fmla="*/ 0 w 9966629"/>
              <a:gd name="connsiteY4" fmla="*/ 0 h 5201880"/>
              <a:gd name="connsiteX0" fmla="*/ 0 w 9978986"/>
              <a:gd name="connsiteY0" fmla="*/ 0 h 4509902"/>
              <a:gd name="connsiteX1" fmla="*/ 9978986 w 9978986"/>
              <a:gd name="connsiteY1" fmla="*/ 37071 h 4509902"/>
              <a:gd name="connsiteX2" fmla="*/ 9929559 w 9978986"/>
              <a:gd name="connsiteY2" fmla="*/ 4509902 h 4509902"/>
              <a:gd name="connsiteX3" fmla="*/ 12357 w 9978986"/>
              <a:gd name="connsiteY3" fmla="*/ 4509902 h 4509902"/>
              <a:gd name="connsiteX4" fmla="*/ 0 w 9978986"/>
              <a:gd name="connsiteY4" fmla="*/ 0 h 4509902"/>
              <a:gd name="connsiteX0" fmla="*/ 0 w 9978986"/>
              <a:gd name="connsiteY0" fmla="*/ 0 h 4509902"/>
              <a:gd name="connsiteX1" fmla="*/ 6494380 w 9978986"/>
              <a:gd name="connsiteY1" fmla="*/ 24713 h 4509902"/>
              <a:gd name="connsiteX2" fmla="*/ 9978986 w 9978986"/>
              <a:gd name="connsiteY2" fmla="*/ 37071 h 4509902"/>
              <a:gd name="connsiteX3" fmla="*/ 9929559 w 9978986"/>
              <a:gd name="connsiteY3" fmla="*/ 4509902 h 4509902"/>
              <a:gd name="connsiteX4" fmla="*/ 12357 w 9978986"/>
              <a:gd name="connsiteY4" fmla="*/ 4509902 h 4509902"/>
              <a:gd name="connsiteX5" fmla="*/ 0 w 9978986"/>
              <a:gd name="connsiteY5" fmla="*/ 0 h 4509902"/>
              <a:gd name="connsiteX0" fmla="*/ 0 w 9978986"/>
              <a:gd name="connsiteY0" fmla="*/ 0 h 4509902"/>
              <a:gd name="connsiteX1" fmla="*/ 6494380 w 9978986"/>
              <a:gd name="connsiteY1" fmla="*/ 24713 h 4509902"/>
              <a:gd name="connsiteX2" fmla="*/ 9978986 w 9978986"/>
              <a:gd name="connsiteY2" fmla="*/ 37071 h 4509902"/>
              <a:gd name="connsiteX3" fmla="*/ 9929559 w 9978986"/>
              <a:gd name="connsiteY3" fmla="*/ 4509902 h 4509902"/>
              <a:gd name="connsiteX4" fmla="*/ 12357 w 9978986"/>
              <a:gd name="connsiteY4" fmla="*/ 4509902 h 4509902"/>
              <a:gd name="connsiteX5" fmla="*/ 0 w 9978986"/>
              <a:gd name="connsiteY5" fmla="*/ 0 h 4509902"/>
              <a:gd name="connsiteX0" fmla="*/ 0 w 9978986"/>
              <a:gd name="connsiteY0" fmla="*/ 0 h 4509902"/>
              <a:gd name="connsiteX1" fmla="*/ 6494380 w 9978986"/>
              <a:gd name="connsiteY1" fmla="*/ 24713 h 4509902"/>
              <a:gd name="connsiteX2" fmla="*/ 9978986 w 9978986"/>
              <a:gd name="connsiteY2" fmla="*/ 37071 h 4509902"/>
              <a:gd name="connsiteX3" fmla="*/ 9929559 w 9978986"/>
              <a:gd name="connsiteY3" fmla="*/ 4509902 h 4509902"/>
              <a:gd name="connsiteX4" fmla="*/ 12357 w 9978986"/>
              <a:gd name="connsiteY4" fmla="*/ 4509902 h 4509902"/>
              <a:gd name="connsiteX5" fmla="*/ 0 w 9978986"/>
              <a:gd name="connsiteY5" fmla="*/ 0 h 45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78986" h="4509902">
                <a:moveTo>
                  <a:pt x="0" y="0"/>
                </a:moveTo>
                <a:cubicBezTo>
                  <a:pt x="2164793" y="8238"/>
                  <a:pt x="4722" y="16475"/>
                  <a:pt x="6494380" y="24713"/>
                </a:cubicBezTo>
                <a:lnTo>
                  <a:pt x="9978986" y="37071"/>
                </a:lnTo>
                <a:lnTo>
                  <a:pt x="9929559" y="4509902"/>
                </a:lnTo>
                <a:lnTo>
                  <a:pt x="12357" y="450990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457200" marR="0" indent="-228600">
              <a:spcBef>
                <a:spcPts val="0"/>
              </a:spcBef>
              <a:spcAft>
                <a:spcPts val="0"/>
              </a:spcAft>
            </a:pPr>
            <a:r>
              <a:rPr lang="en-US" sz="2800" i="1" dirty="0">
                <a:effectLst/>
                <a:ea typeface="Calibri" panose="020F0502020204030204" pitchFamily="34" charset="0"/>
              </a:rPr>
              <a:t>In Fall 2020, just less than half of all course sections offered </a:t>
            </a:r>
            <a:r>
              <a:rPr lang="en-US" sz="2800" i="1" u="sng" dirty="0">
                <a:effectLst/>
                <a:ea typeface="Calibri" panose="020F0502020204030204" pitchFamily="34" charset="0"/>
              </a:rPr>
              <a:t>University-wide</a:t>
            </a:r>
            <a:r>
              <a:rPr lang="en-US" sz="2800" i="1" dirty="0">
                <a:effectLst/>
                <a:ea typeface="Calibri" panose="020F0502020204030204" pitchFamily="34" charset="0"/>
              </a:rPr>
              <a:t> were delivered in an in-person or hybrid mode.</a:t>
            </a:r>
            <a:endParaRPr lang="en-US" sz="4000" dirty="0">
              <a:solidFill>
                <a:prstClr val="black"/>
              </a:solidFill>
              <a:ea typeface="Calibri" panose="020F0502020204030204" pitchFamily="34" charset="0"/>
            </a:endParaRP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4,868 (18.6%) course sections are fully in-person.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7,416 (28.3%) course sections are mixed mode, which is a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combination of in-person and remote learning.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9,658 (36.9%) course sections are remote synchronous. 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4,237 (16.1%) course sections are remote asynchronous. </a:t>
            </a:r>
          </a:p>
        </p:txBody>
      </p:sp>
    </p:spTree>
    <p:extLst>
      <p:ext uri="{BB962C8B-B14F-4D97-AF65-F5344CB8AC3E}">
        <p14:creationId xmlns:p14="http://schemas.microsoft.com/office/powerpoint/2010/main" val="3237350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" action="ppaction://media"/>
            <a:extLst>
              <a:ext uri="{FF2B5EF4-FFF2-40B4-BE49-F238E27FC236}">
                <a16:creationId xmlns:a16="http://schemas.microsoft.com/office/drawing/2014/main" id="{522E7B9E-A75A-4C38-A8A9-FDBEB224F64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31392" y="672160"/>
            <a:ext cx="9729216" cy="618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711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DDF1-2848-45C0-82CF-A30A694C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0469" y="241040"/>
            <a:ext cx="8694154" cy="1143000"/>
          </a:xfrm>
        </p:spPr>
        <p:txBody>
          <a:bodyPr>
            <a:noAutofit/>
          </a:bodyPr>
          <a:lstStyle/>
          <a:p>
            <a:r>
              <a:rPr lang="en-US" sz="4000" dirty="0"/>
              <a:t>Labs Use New Protocols and PPE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6258D772-26AD-4261-9AFF-D6F86F7CD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24623" y="2252029"/>
            <a:ext cx="2775589" cy="18516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1E6C1-0653-40F5-A108-6BE5835F4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4623" y="4206241"/>
            <a:ext cx="2775589" cy="1851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2F9926-9987-4D42-AAB3-373F5B29F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4623" y="349093"/>
            <a:ext cx="2775589" cy="18516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36F690-9678-4D48-A1EA-C90435CFF035}"/>
              </a:ext>
            </a:extLst>
          </p:cNvPr>
          <p:cNvSpPr txBox="1"/>
          <p:nvPr/>
        </p:nvSpPr>
        <p:spPr>
          <a:xfrm>
            <a:off x="123639" y="1384040"/>
            <a:ext cx="8900983" cy="4031873"/>
          </a:xfrm>
          <a:custGeom>
            <a:avLst/>
            <a:gdLst>
              <a:gd name="connsiteX0" fmla="*/ 0 w 9917202"/>
              <a:gd name="connsiteY0" fmla="*/ 0 h 5201880"/>
              <a:gd name="connsiteX1" fmla="*/ 9917202 w 9917202"/>
              <a:gd name="connsiteY1" fmla="*/ 0 h 5201880"/>
              <a:gd name="connsiteX2" fmla="*/ 9917202 w 9917202"/>
              <a:gd name="connsiteY2" fmla="*/ 5201880 h 5201880"/>
              <a:gd name="connsiteX3" fmla="*/ 0 w 9917202"/>
              <a:gd name="connsiteY3" fmla="*/ 5201880 h 5201880"/>
              <a:gd name="connsiteX4" fmla="*/ 0 w 9917202"/>
              <a:gd name="connsiteY4" fmla="*/ 0 h 5201880"/>
              <a:gd name="connsiteX0" fmla="*/ 0 w 9966629"/>
              <a:gd name="connsiteY0" fmla="*/ 0 h 5201880"/>
              <a:gd name="connsiteX1" fmla="*/ 9966629 w 9966629"/>
              <a:gd name="connsiteY1" fmla="*/ 729049 h 5201880"/>
              <a:gd name="connsiteX2" fmla="*/ 9917202 w 9966629"/>
              <a:gd name="connsiteY2" fmla="*/ 5201880 h 5201880"/>
              <a:gd name="connsiteX3" fmla="*/ 0 w 9966629"/>
              <a:gd name="connsiteY3" fmla="*/ 5201880 h 5201880"/>
              <a:gd name="connsiteX4" fmla="*/ 0 w 9966629"/>
              <a:gd name="connsiteY4" fmla="*/ 0 h 5201880"/>
              <a:gd name="connsiteX0" fmla="*/ 0 w 9978986"/>
              <a:gd name="connsiteY0" fmla="*/ 0 h 4509902"/>
              <a:gd name="connsiteX1" fmla="*/ 9978986 w 9978986"/>
              <a:gd name="connsiteY1" fmla="*/ 37071 h 4509902"/>
              <a:gd name="connsiteX2" fmla="*/ 9929559 w 9978986"/>
              <a:gd name="connsiteY2" fmla="*/ 4509902 h 4509902"/>
              <a:gd name="connsiteX3" fmla="*/ 12357 w 9978986"/>
              <a:gd name="connsiteY3" fmla="*/ 4509902 h 4509902"/>
              <a:gd name="connsiteX4" fmla="*/ 0 w 9978986"/>
              <a:gd name="connsiteY4" fmla="*/ 0 h 4509902"/>
              <a:gd name="connsiteX0" fmla="*/ 0 w 9978986"/>
              <a:gd name="connsiteY0" fmla="*/ 0 h 4509902"/>
              <a:gd name="connsiteX1" fmla="*/ 6494380 w 9978986"/>
              <a:gd name="connsiteY1" fmla="*/ 24713 h 4509902"/>
              <a:gd name="connsiteX2" fmla="*/ 9978986 w 9978986"/>
              <a:gd name="connsiteY2" fmla="*/ 37071 h 4509902"/>
              <a:gd name="connsiteX3" fmla="*/ 9929559 w 9978986"/>
              <a:gd name="connsiteY3" fmla="*/ 4509902 h 4509902"/>
              <a:gd name="connsiteX4" fmla="*/ 12357 w 9978986"/>
              <a:gd name="connsiteY4" fmla="*/ 4509902 h 4509902"/>
              <a:gd name="connsiteX5" fmla="*/ 0 w 9978986"/>
              <a:gd name="connsiteY5" fmla="*/ 0 h 4509902"/>
              <a:gd name="connsiteX0" fmla="*/ 0 w 9978986"/>
              <a:gd name="connsiteY0" fmla="*/ 0 h 4509902"/>
              <a:gd name="connsiteX1" fmla="*/ 6494380 w 9978986"/>
              <a:gd name="connsiteY1" fmla="*/ 24713 h 4509902"/>
              <a:gd name="connsiteX2" fmla="*/ 9978986 w 9978986"/>
              <a:gd name="connsiteY2" fmla="*/ 37071 h 4509902"/>
              <a:gd name="connsiteX3" fmla="*/ 9929559 w 9978986"/>
              <a:gd name="connsiteY3" fmla="*/ 4509902 h 4509902"/>
              <a:gd name="connsiteX4" fmla="*/ 12357 w 9978986"/>
              <a:gd name="connsiteY4" fmla="*/ 4509902 h 4509902"/>
              <a:gd name="connsiteX5" fmla="*/ 0 w 9978986"/>
              <a:gd name="connsiteY5" fmla="*/ 0 h 4509902"/>
              <a:gd name="connsiteX0" fmla="*/ 0 w 9978986"/>
              <a:gd name="connsiteY0" fmla="*/ 0 h 4509902"/>
              <a:gd name="connsiteX1" fmla="*/ 6494380 w 9978986"/>
              <a:gd name="connsiteY1" fmla="*/ 24713 h 4509902"/>
              <a:gd name="connsiteX2" fmla="*/ 9978986 w 9978986"/>
              <a:gd name="connsiteY2" fmla="*/ 37071 h 4509902"/>
              <a:gd name="connsiteX3" fmla="*/ 9929559 w 9978986"/>
              <a:gd name="connsiteY3" fmla="*/ 4509902 h 4509902"/>
              <a:gd name="connsiteX4" fmla="*/ 12357 w 9978986"/>
              <a:gd name="connsiteY4" fmla="*/ 4509902 h 4509902"/>
              <a:gd name="connsiteX5" fmla="*/ 0 w 9978986"/>
              <a:gd name="connsiteY5" fmla="*/ 0 h 450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78986" h="4509902">
                <a:moveTo>
                  <a:pt x="0" y="0"/>
                </a:moveTo>
                <a:cubicBezTo>
                  <a:pt x="2164793" y="8238"/>
                  <a:pt x="4722" y="16475"/>
                  <a:pt x="6494380" y="24713"/>
                </a:cubicBezTo>
                <a:lnTo>
                  <a:pt x="9978986" y="37071"/>
                </a:lnTo>
                <a:lnTo>
                  <a:pt x="9929559" y="4509902"/>
                </a:lnTo>
                <a:lnTo>
                  <a:pt x="12357" y="4509902"/>
                </a:lnTo>
                <a:lnTo>
                  <a:pt x="0" y="0"/>
                </a:lnTo>
                <a:close/>
              </a:path>
            </a:pathLst>
          </a:custGeom>
          <a:noFill/>
        </p:spPr>
        <p:txBody>
          <a:bodyPr wrap="square" rtlCol="0">
            <a:spAutoFit/>
          </a:bodyPr>
          <a:lstStyle/>
          <a:p>
            <a:pPr marL="236538" marR="0" indent="-7938">
              <a:spcBef>
                <a:spcPts val="1200"/>
              </a:spcBef>
              <a:spcAft>
                <a:spcPts val="0"/>
              </a:spcAft>
            </a:pPr>
            <a:r>
              <a:rPr lang="en-US" sz="2400" dirty="0">
                <a:ea typeface="Calibri" panose="020F0502020204030204" pitchFamily="34" charset="0"/>
              </a:rPr>
              <a:t>Science, engineering, health, and performing arts programs require hands-on interactions, so new protocols were developed.</a:t>
            </a:r>
            <a:endParaRPr lang="en-US" sz="2400" dirty="0">
              <a:effectLst/>
              <a:ea typeface="Calibri" panose="020F0502020204030204" pitchFamily="34" charset="0"/>
            </a:endParaRPr>
          </a:p>
          <a:p>
            <a:pPr marL="685800" marR="0" indent="-4572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ea typeface="Calibri" panose="020F0502020204030204" pitchFamily="34" charset="0"/>
                <a:cs typeface="+mn-cs"/>
              </a:rPr>
              <a:t>Student</a:t>
            </a:r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s alternate weekly for in-person and online instruction; those not living near campus attend on Zoom.</a:t>
            </a:r>
          </a:p>
          <a:p>
            <a:pPr marL="685800" marR="0" indent="-4572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Lab tables have Plexiglass dividers, and students disinfect their workstations with wipes.</a:t>
            </a:r>
          </a:p>
          <a:p>
            <a:pPr marL="685800" marR="0" indent="-4572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ea typeface="Calibri" panose="020F0502020204030204" pitchFamily="34" charset="0"/>
              </a:rPr>
              <a:t>Masks and gloves are required; students may also wear clear face shields for added safety. </a:t>
            </a:r>
          </a:p>
          <a:p>
            <a:pPr marL="685800" marR="0" indent="-457200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+mn-cs"/>
              </a:rPr>
              <a:t>Classes are held outdoors, weather permitting.</a:t>
            </a:r>
          </a:p>
        </p:txBody>
      </p:sp>
    </p:spTree>
    <p:extLst>
      <p:ext uri="{BB962C8B-B14F-4D97-AF65-F5344CB8AC3E}">
        <p14:creationId xmlns:p14="http://schemas.microsoft.com/office/powerpoint/2010/main" val="40902952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DDF1-2848-45C0-82CF-A30A694C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48" y="141076"/>
            <a:ext cx="11455840" cy="1143000"/>
          </a:xfrm>
        </p:spPr>
        <p:txBody>
          <a:bodyPr>
            <a:noAutofit/>
          </a:bodyPr>
          <a:lstStyle/>
          <a:p>
            <a:r>
              <a:rPr lang="en-US" sz="4000" dirty="0"/>
              <a:t>Introducing Renée Bishop-Pierce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AEF59-56F6-4004-A5C1-DD97E0D04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2" y="1589642"/>
            <a:ext cx="7067107" cy="4219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Associate Professor of Biology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Penn State Scranton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Chair, Faculty Affairs Committee,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University Faculty Senate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Faculty, Penn State First Shanghai</a:t>
            </a:r>
          </a:p>
          <a:p>
            <a:pPr marL="0" indent="0">
              <a:buNone/>
            </a:pPr>
            <a:endParaRPr lang="en-US" sz="2400" i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endParaRPr lang="en-US" sz="2000" dirty="0">
              <a:solidFill>
                <a:srgbClr val="629DD1"/>
              </a:solidFill>
              <a:highlight>
                <a:srgbClr val="FFFF00"/>
              </a:highlight>
            </a:endParaRPr>
          </a:p>
        </p:txBody>
      </p:sp>
      <p:pic>
        <p:nvPicPr>
          <p:cNvPr id="3074" name="Picture 2" descr="bishop-pierce">
            <a:extLst>
              <a:ext uri="{FF2B5EF4-FFF2-40B4-BE49-F238E27FC236}">
                <a16:creationId xmlns:a16="http://schemas.microsoft.com/office/drawing/2014/main" id="{B68767EC-9FE4-40B8-BCC9-9BFCE9EA4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920" y="1351784"/>
            <a:ext cx="3253740" cy="433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541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5DDF1-2848-45C0-82CF-A30A694CA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248" y="141076"/>
            <a:ext cx="11455840" cy="1143000"/>
          </a:xfrm>
        </p:spPr>
        <p:txBody>
          <a:bodyPr>
            <a:noAutofit/>
          </a:bodyPr>
          <a:lstStyle/>
          <a:p>
            <a:r>
              <a:rPr lang="en-US" sz="4000" dirty="0"/>
              <a:t>Introducing Peggy Van 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AAEF59-56F6-4004-A5C1-DD97E0D04C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48" y="1491671"/>
            <a:ext cx="7067107" cy="42190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Associate Professor of Education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(Educational Psychology)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</a:rPr>
              <a:t>Teaching EDPSY 11 for 125 students;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class meets in the Bryce Jordan Center</a:t>
            </a:r>
          </a:p>
          <a:p>
            <a:pPr marL="0" indent="0">
              <a:buNone/>
            </a:pPr>
            <a:endParaRPr lang="en-US" sz="2400" i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endParaRPr lang="en-US" sz="2000" dirty="0">
              <a:solidFill>
                <a:srgbClr val="629DD1"/>
              </a:solidFill>
              <a:highlight>
                <a:srgbClr val="FFFF00"/>
              </a:highlight>
            </a:endParaRPr>
          </a:p>
        </p:txBody>
      </p:sp>
      <p:pic>
        <p:nvPicPr>
          <p:cNvPr id="1030" name="Picture 6" descr="Socially distanced class in Bryce Jordan Center">
            <a:extLst>
              <a:ext uri="{FF2B5EF4-FFF2-40B4-BE49-F238E27FC236}">
                <a16:creationId xmlns:a16="http://schemas.microsoft.com/office/drawing/2014/main" id="{F0C882CC-086E-4596-9260-28E2851A6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9" y="1284076"/>
            <a:ext cx="5625444" cy="421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0708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1C3B-3B85-4563-8DF0-BAD0DC71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460"/>
            <a:ext cx="12192000" cy="153325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629DD1"/>
                </a:solidFill>
              </a:rPr>
              <a:t>Research</a:t>
            </a:r>
          </a:p>
        </p:txBody>
      </p:sp>
      <p:pic>
        <p:nvPicPr>
          <p:cNvPr id="3" name="Picture 2" descr="PS_HOR_REV_CMYK_2C.eps">
            <a:extLst>
              <a:ext uri="{FF2B5EF4-FFF2-40B4-BE49-F238E27FC236}">
                <a16:creationId xmlns:a16="http://schemas.microsoft.com/office/drawing/2014/main" id="{D900BA57-ACC7-4751-9311-0922FD3EC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DA2B26-AEDC-4F4A-AD83-84028E298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7273"/>
            <a:ext cx="12192000" cy="2863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332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1C3B-3B85-4563-8DF0-BAD0DC71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460"/>
            <a:ext cx="12192000" cy="1533252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629DD1"/>
                </a:solidFill>
              </a:rPr>
              <a:t>Overview</a:t>
            </a:r>
          </a:p>
        </p:txBody>
      </p:sp>
      <p:pic>
        <p:nvPicPr>
          <p:cNvPr id="3" name="Picture 2" descr="PS_HOR_REV_CMYK_2C.eps">
            <a:extLst>
              <a:ext uri="{FF2B5EF4-FFF2-40B4-BE49-F238E27FC236}">
                <a16:creationId xmlns:a16="http://schemas.microsoft.com/office/drawing/2014/main" id="{D900BA57-ACC7-4751-9311-0922FD3EC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5A4632-9A49-4D09-9091-2346862D67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42712"/>
            <a:ext cx="12192000" cy="349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2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S_HOR_REV_CMYK_2C.eps">
            <a:extLst>
              <a:ext uri="{FF2B5EF4-FFF2-40B4-BE49-F238E27FC236}">
                <a16:creationId xmlns:a16="http://schemas.microsoft.com/office/drawing/2014/main" id="{D900BA57-ACC7-4751-9311-0922FD3EC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D5B4B24-F618-4DC7-A99A-29DC023264EA}"/>
              </a:ext>
            </a:extLst>
          </p:cNvPr>
          <p:cNvSpPr txBox="1">
            <a:spLocks/>
          </p:cNvSpPr>
          <p:nvPr/>
        </p:nvSpPr>
        <p:spPr>
          <a:xfrm>
            <a:off x="329507" y="334357"/>
            <a:ext cx="11532986" cy="573768"/>
          </a:xfrm>
          <a:prstGeom prst="rect">
            <a:avLst/>
          </a:prstGeom>
        </p:spPr>
        <p:txBody>
          <a:bodyPr>
            <a:noAutofit/>
          </a:bodyPr>
          <a:lstStyle>
            <a:lvl1pPr marL="457189" indent="-457189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42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3733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609585" rtl="0" eaLnBrk="1" latinLnBrk="0" hangingPunct="1">
              <a:spcBef>
                <a:spcPct val="20000"/>
              </a:spcBef>
              <a:buFont typeface="Arial"/>
              <a:buChar char="–"/>
              <a:defRPr sz="26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609585" rtl="0" eaLnBrk="1" latinLnBrk="0" hangingPunct="1">
              <a:spcBef>
                <a:spcPct val="20000"/>
              </a:spcBef>
              <a:buFont typeface="Arial"/>
              <a:buChar char="»"/>
              <a:defRPr sz="2667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4800" b="1" dirty="0">
                <a:solidFill>
                  <a:srgbClr val="629DD1"/>
                </a:solidFill>
                <a:latin typeface="Rockwell" panose="02060603020205020403" pitchFamily="18" charset="0"/>
              </a:rPr>
              <a:t>Research Expenditures and Awards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08BB9A-7649-4C5C-A45C-1680A6FD0FAF}"/>
              </a:ext>
            </a:extLst>
          </p:cNvPr>
          <p:cNvSpPr txBox="1"/>
          <p:nvPr/>
        </p:nvSpPr>
        <p:spPr>
          <a:xfrm>
            <a:off x="921392" y="2161092"/>
            <a:ext cx="4875556" cy="2733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2800" u="sng" dirty="0"/>
              <a:t>FY20 Expenditures</a:t>
            </a:r>
          </a:p>
          <a:p>
            <a:pPr>
              <a:lnSpc>
                <a:spcPct val="125000"/>
              </a:lnSpc>
              <a:tabLst>
                <a:tab pos="855663" algn="l"/>
              </a:tabLst>
            </a:pPr>
            <a:r>
              <a:rPr lang="en-US" sz="2800" dirty="0"/>
              <a:t>	  </a:t>
            </a:r>
          </a:p>
          <a:p>
            <a:pPr>
              <a:lnSpc>
                <a:spcPct val="125000"/>
              </a:lnSpc>
              <a:tabLst>
                <a:tab pos="855663" algn="l"/>
              </a:tabLst>
            </a:pPr>
            <a:r>
              <a:rPr lang="en-US" sz="2800" dirty="0"/>
              <a:t>	</a:t>
            </a:r>
            <a:r>
              <a:rPr lang="en-US" sz="2800" u="sng" dirty="0"/>
              <a:t>	FY19</a:t>
            </a:r>
            <a:r>
              <a:rPr lang="en-US" sz="2800" dirty="0"/>
              <a:t>		  </a:t>
            </a:r>
            <a:r>
              <a:rPr lang="en-US" sz="2800" u="sng" dirty="0"/>
              <a:t>FY20</a:t>
            </a:r>
          </a:p>
          <a:p>
            <a:pPr>
              <a:lnSpc>
                <a:spcPct val="125000"/>
              </a:lnSpc>
              <a:tabLst>
                <a:tab pos="855663" algn="l"/>
              </a:tabLst>
            </a:pPr>
            <a:r>
              <a:rPr lang="en-US" sz="2800" dirty="0"/>
              <a:t>	$968M	$1007.9M</a:t>
            </a:r>
          </a:p>
          <a:p>
            <a:pPr algn="ctr">
              <a:lnSpc>
                <a:spcPct val="125000"/>
              </a:lnSpc>
              <a:tabLst>
                <a:tab pos="855663" algn="l"/>
              </a:tabLst>
            </a:pPr>
            <a:r>
              <a:rPr lang="en-US" sz="2800" dirty="0"/>
              <a:t>Up 4.1%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89046D-4FE5-451B-A86E-5617E954A451}"/>
              </a:ext>
            </a:extLst>
          </p:cNvPr>
          <p:cNvGrpSpPr/>
          <p:nvPr/>
        </p:nvGrpSpPr>
        <p:grpSpPr>
          <a:xfrm>
            <a:off x="6364720" y="2054906"/>
            <a:ext cx="5214365" cy="3379304"/>
            <a:chOff x="6364720" y="2054906"/>
            <a:chExt cx="5214365" cy="337930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01696B-72E1-4C23-A842-1385EB1DA199}"/>
                </a:ext>
              </a:extLst>
            </p:cNvPr>
            <p:cNvSpPr txBox="1"/>
            <p:nvPr/>
          </p:nvSpPr>
          <p:spPr>
            <a:xfrm>
              <a:off x="6404476" y="2058655"/>
              <a:ext cx="5174609" cy="27333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2800" u="sng" dirty="0"/>
                <a:t>FY21 Awards to Date</a:t>
              </a:r>
            </a:p>
            <a:p>
              <a:pPr algn="ctr">
                <a:lnSpc>
                  <a:spcPct val="125000"/>
                </a:lnSpc>
                <a:tabLst>
                  <a:tab pos="3200400" algn="l"/>
                </a:tabLst>
              </a:pPr>
              <a:r>
                <a:rPr lang="en-US" sz="2800" dirty="0"/>
                <a:t>July 1 – Sept 8, 2020 Awards	</a:t>
              </a:r>
            </a:p>
            <a:p>
              <a:pPr>
                <a:lnSpc>
                  <a:spcPct val="125000"/>
                </a:lnSpc>
                <a:tabLst>
                  <a:tab pos="855663" algn="l"/>
                </a:tabLst>
              </a:pPr>
              <a:r>
                <a:rPr lang="en-US" sz="2800" dirty="0"/>
                <a:t>	  </a:t>
              </a:r>
              <a:r>
                <a:rPr lang="en-US" sz="2800" u="sng" dirty="0"/>
                <a:t>FY20</a:t>
              </a:r>
              <a:r>
                <a:rPr lang="en-US" sz="2800" dirty="0"/>
                <a:t>		  </a:t>
              </a:r>
              <a:r>
                <a:rPr lang="en-US" sz="2800" u="sng" dirty="0"/>
                <a:t>FY21</a:t>
              </a:r>
            </a:p>
            <a:p>
              <a:pPr>
                <a:lnSpc>
                  <a:spcPct val="125000"/>
                </a:lnSpc>
                <a:tabLst>
                  <a:tab pos="855663" algn="l"/>
                </a:tabLst>
              </a:pPr>
              <a:r>
                <a:rPr lang="en-US" sz="2800" dirty="0"/>
                <a:t>	$175M	$195M</a:t>
              </a:r>
            </a:p>
            <a:p>
              <a:pPr algn="ctr">
                <a:lnSpc>
                  <a:spcPct val="125000"/>
                </a:lnSpc>
                <a:tabLst>
                  <a:tab pos="855663" algn="l"/>
                </a:tabLst>
              </a:pPr>
              <a:r>
                <a:rPr lang="en-US" sz="2800" dirty="0"/>
                <a:t>Up 11.8%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79A725C-7D1F-4AE0-97E9-72E48B2BCD89}"/>
                </a:ext>
              </a:extLst>
            </p:cNvPr>
            <p:cNvSpPr/>
            <p:nvPr/>
          </p:nvSpPr>
          <p:spPr>
            <a:xfrm>
              <a:off x="6364720" y="2054906"/>
              <a:ext cx="4936071" cy="3379304"/>
            </a:xfrm>
            <a:prstGeom prst="rect">
              <a:avLst/>
            </a:prstGeom>
            <a:no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056BAB25-016A-44FA-96D3-224567D6426D}"/>
              </a:ext>
            </a:extLst>
          </p:cNvPr>
          <p:cNvSpPr/>
          <p:nvPr/>
        </p:nvSpPr>
        <p:spPr>
          <a:xfrm>
            <a:off x="860876" y="2054906"/>
            <a:ext cx="4936071" cy="3379304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2691B2-9059-4DCA-A925-149A15AC9717}"/>
              </a:ext>
            </a:extLst>
          </p:cNvPr>
          <p:cNvSpPr txBox="1">
            <a:spLocks/>
          </p:cNvSpPr>
          <p:nvPr/>
        </p:nvSpPr>
        <p:spPr>
          <a:xfrm>
            <a:off x="105509" y="383990"/>
            <a:ext cx="12019084" cy="573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629DD1"/>
                </a:solidFill>
                <a:latin typeface="Rockwell" panose="02060603020205020403" pitchFamily="18" charset="0"/>
              </a:rPr>
              <a:t>Research Expenditures by Source of Funds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9BE757-C11E-45F1-B61F-4CB10FFB9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06" t="10553" r="15628"/>
          <a:stretch/>
        </p:blipFill>
        <p:spPr>
          <a:xfrm>
            <a:off x="509953" y="2372912"/>
            <a:ext cx="4873578" cy="39034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266592-8DA1-4BAE-9584-D313D6F2FB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3" t="12881" b="3397"/>
          <a:stretch/>
        </p:blipFill>
        <p:spPr>
          <a:xfrm>
            <a:off x="5841023" y="2193723"/>
            <a:ext cx="6245531" cy="43670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EF6F35-CD81-42B6-8ACA-81667EF76CF6}"/>
              </a:ext>
            </a:extLst>
          </p:cNvPr>
          <p:cNvSpPr txBox="1"/>
          <p:nvPr/>
        </p:nvSpPr>
        <p:spPr>
          <a:xfrm>
            <a:off x="888023" y="1359314"/>
            <a:ext cx="43270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Research Expenditures by Source of Funds</a:t>
            </a:r>
          </a:p>
          <a:p>
            <a:pPr algn="ctr"/>
            <a:r>
              <a:rPr lang="en-US" dirty="0"/>
              <a:t>FY2020 Total = $1,007,929,000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CDB6BE-D2A8-4DF5-BE58-97B0FDB4C5A1}"/>
              </a:ext>
            </a:extLst>
          </p:cNvPr>
          <p:cNvSpPr txBox="1"/>
          <p:nvPr/>
        </p:nvSpPr>
        <p:spPr>
          <a:xfrm>
            <a:off x="6210300" y="1359314"/>
            <a:ext cx="4644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Research Expenditures from Federal Agencies</a:t>
            </a:r>
          </a:p>
          <a:p>
            <a:pPr algn="ctr"/>
            <a:r>
              <a:rPr lang="en-US" dirty="0"/>
              <a:t>FY2020 Total = $633,105,000</a:t>
            </a:r>
          </a:p>
        </p:txBody>
      </p:sp>
    </p:spTree>
    <p:extLst>
      <p:ext uri="{BB962C8B-B14F-4D97-AF65-F5344CB8AC3E}">
        <p14:creationId xmlns:p14="http://schemas.microsoft.com/office/powerpoint/2010/main" val="13452328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B2691B2-9059-4DCA-A925-149A15AC9717}"/>
              </a:ext>
            </a:extLst>
          </p:cNvPr>
          <p:cNvSpPr txBox="1">
            <a:spLocks/>
          </p:cNvSpPr>
          <p:nvPr/>
        </p:nvSpPr>
        <p:spPr>
          <a:xfrm>
            <a:off x="86458" y="214091"/>
            <a:ext cx="12019084" cy="573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000" b="1" dirty="0">
                <a:solidFill>
                  <a:srgbClr val="629DD1"/>
                </a:solidFill>
                <a:latin typeface="Rockwell" panose="02060603020205020403" pitchFamily="18" charset="0"/>
              </a:rPr>
              <a:t>Total Research Expenditures – 35 Year History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B96F74-2D13-492C-AABD-8DB98EC34FD3}"/>
              </a:ext>
            </a:extLst>
          </p:cNvPr>
          <p:cNvGrpSpPr/>
          <p:nvPr/>
        </p:nvGrpSpPr>
        <p:grpSpPr>
          <a:xfrm>
            <a:off x="2234200" y="879231"/>
            <a:ext cx="8452849" cy="5764678"/>
            <a:chOff x="2234201" y="879231"/>
            <a:chExt cx="7600506" cy="49184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544324-12ED-4F1B-BBA9-5D59966F75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88" t="16414" b="1735"/>
            <a:stretch/>
          </p:blipFill>
          <p:spPr>
            <a:xfrm>
              <a:off x="2664069" y="879231"/>
              <a:ext cx="7170638" cy="452803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3CE02E3-FFD0-4321-A74E-69023C658A0E}"/>
                </a:ext>
              </a:extLst>
            </p:cNvPr>
            <p:cNvSpPr txBox="1"/>
            <p:nvPr/>
          </p:nvSpPr>
          <p:spPr>
            <a:xfrm rot="16200000">
              <a:off x="1457834" y="2958583"/>
              <a:ext cx="19220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Millions of Dollars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E5E15F-B567-402C-B757-9EC9EFE9EBEC}"/>
                </a:ext>
              </a:extLst>
            </p:cNvPr>
            <p:cNvSpPr txBox="1"/>
            <p:nvPr/>
          </p:nvSpPr>
          <p:spPr>
            <a:xfrm>
              <a:off x="5946773" y="5428305"/>
              <a:ext cx="6052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Year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AC86EC6-0124-49E9-8FF0-2C038F2C0D4C}"/>
                </a:ext>
              </a:extLst>
            </p:cNvPr>
            <p:cNvSpPr txBox="1"/>
            <p:nvPr/>
          </p:nvSpPr>
          <p:spPr>
            <a:xfrm>
              <a:off x="5793076" y="4578380"/>
              <a:ext cx="912622" cy="369332"/>
            </a:xfrm>
            <a:prstGeom prst="rect">
              <a:avLst/>
            </a:prstGeom>
            <a:solidFill>
              <a:srgbClr val="88B4D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Federal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9601F2F-FC4F-442F-BAD0-4ABD7754D122}"/>
                </a:ext>
              </a:extLst>
            </p:cNvPr>
            <p:cNvSpPr txBox="1"/>
            <p:nvPr/>
          </p:nvSpPr>
          <p:spPr>
            <a:xfrm>
              <a:off x="5565450" y="3482274"/>
              <a:ext cx="1367875" cy="369332"/>
            </a:xfrm>
            <a:prstGeom prst="rect">
              <a:avLst/>
            </a:prstGeom>
            <a:solidFill>
              <a:srgbClr val="88B4DC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Non-Federal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11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30B088-62D9-4785-8527-F8C59BFE8B00}"/>
              </a:ext>
            </a:extLst>
          </p:cNvPr>
          <p:cNvSpPr txBox="1"/>
          <p:nvPr/>
        </p:nvSpPr>
        <p:spPr>
          <a:xfrm>
            <a:off x="-277402" y="676470"/>
            <a:ext cx="112091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2800" i="1" dirty="0">
                <a:solidFill>
                  <a:srgbClr val="629DD1"/>
                </a:solidFill>
                <a:latin typeface="Rockwell" panose="02060603020205020403" pitchFamily="18" charset="0"/>
              </a:rPr>
              <a:t>Measures Taken to Ensure Continuity in the Research Enterprise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B0A3E21-72FC-4FB6-97F7-793E72E03FE6}"/>
              </a:ext>
            </a:extLst>
          </p:cNvPr>
          <p:cNvSpPr txBox="1">
            <a:spLocks/>
          </p:cNvSpPr>
          <p:nvPr/>
        </p:nvSpPr>
        <p:spPr>
          <a:xfrm>
            <a:off x="122986" y="102702"/>
            <a:ext cx="10713180" cy="573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629DD1"/>
                </a:solidFill>
                <a:latin typeface="Rockwell" panose="02060603020205020403" pitchFamily="18" charset="0"/>
              </a:rPr>
              <a:t>COVID-19 Impacts on Research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59EDB56-C2FE-47F7-8816-5F374D249DBA}"/>
              </a:ext>
            </a:extLst>
          </p:cNvPr>
          <p:cNvSpPr txBox="1">
            <a:spLocks/>
          </p:cNvSpPr>
          <p:nvPr/>
        </p:nvSpPr>
        <p:spPr>
          <a:xfrm>
            <a:off x="523823" y="1365527"/>
            <a:ext cx="10137683" cy="34119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6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Sustaining safe research activities during the pandemic.</a:t>
            </a:r>
          </a:p>
          <a:p>
            <a:pPr>
              <a:lnSpc>
                <a:spcPct val="106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Facilitating remote research.</a:t>
            </a:r>
          </a:p>
          <a:p>
            <a:pPr>
              <a:lnSpc>
                <a:spcPct val="106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Sustaining core research facilities, which are now a</a:t>
            </a:r>
            <a:r>
              <a:rPr lang="en-US" sz="2800" dirty="0">
                <a:solidFill>
                  <a:schemeClr val="tx1"/>
                </a:solidFill>
              </a:rPr>
              <a:t>t ~80% of pre-COVID-19 activity; Lost Revenue &gt;$2M.</a:t>
            </a:r>
            <a:endParaRPr lang="en-US" dirty="0">
              <a:solidFill>
                <a:schemeClr val="tx1"/>
              </a:solidFill>
            </a:endParaRPr>
          </a:p>
          <a:p>
            <a:pPr>
              <a:lnSpc>
                <a:spcPct val="106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Cautiously eased restrictions on undergraduates and graduate students.</a:t>
            </a:r>
          </a:p>
          <a:p>
            <a:pPr>
              <a:lnSpc>
                <a:spcPct val="106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Sponsors offered ~$16M in supplemental awards including support for grad students.</a:t>
            </a:r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>
              <a:lnSpc>
                <a:spcPct val="106000"/>
              </a:lnSpc>
              <a:spcBef>
                <a:spcPts val="600"/>
              </a:spcBef>
            </a:pPr>
            <a:endParaRPr lang="en-US" sz="3200" dirty="0">
              <a:solidFill>
                <a:schemeClr val="tx1"/>
              </a:solidFill>
            </a:endParaRPr>
          </a:p>
          <a:p>
            <a:pPr>
              <a:lnSpc>
                <a:spcPct val="106000"/>
              </a:lnSpc>
              <a:spcBef>
                <a:spcPts val="1200"/>
              </a:spcBef>
              <a:buFont typeface="Wingdings" panose="05000000000000000000" pitchFamily="2" charset="2"/>
              <a:buChar char="Ø"/>
            </a:pPr>
            <a:endParaRPr lang="en-US" sz="1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337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1C3B-3B85-4563-8DF0-BAD0DC71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9460"/>
            <a:ext cx="12192000" cy="153325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Fund Raising </a:t>
            </a:r>
            <a:br>
              <a:rPr lang="en-US" dirty="0"/>
            </a:br>
            <a:r>
              <a:rPr lang="en-US" dirty="0"/>
              <a:t>in a Time of Stress</a:t>
            </a:r>
          </a:p>
        </p:txBody>
      </p:sp>
      <p:pic>
        <p:nvPicPr>
          <p:cNvPr id="3" name="Picture 2" descr="PS_HOR_REV_CMYK_2C.eps">
            <a:extLst>
              <a:ext uri="{FF2B5EF4-FFF2-40B4-BE49-F238E27FC236}">
                <a16:creationId xmlns:a16="http://schemas.microsoft.com/office/drawing/2014/main" id="{D900BA57-ACC7-4751-9311-0922FD3EC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494A39-AC00-4ED2-9BEF-741992EFB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07454"/>
            <a:ext cx="12192000" cy="301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0471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57E7C2-BDF9-D047-96A5-F831E41D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Fiscal year 19-20 in Review</a:t>
            </a:r>
            <a:endParaRPr lang="en-US" sz="4000" b="0" cap="none" dirty="0"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40558-CFAB-4BAA-B4A2-A77ADB292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$381,323,670 in commitments – a new record.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$290,309,868 in receipts – second highest total ever.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The Tackle Hunger Challenge raised $213,183 in support for food pantries.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Over $650,000 raised for the Student Care and Advocacy Emergency Fund.</a:t>
            </a:r>
          </a:p>
          <a:p>
            <a:pPr>
              <a:lnSpc>
                <a:spcPct val="120000"/>
              </a:lnSpc>
              <a:spcBef>
                <a:spcPts val="1200"/>
              </a:spcBef>
            </a:pPr>
            <a:r>
              <a:rPr lang="en-US" dirty="0">
                <a:solidFill>
                  <a:schemeClr val="tx1"/>
                </a:solidFill>
              </a:rPr>
              <a:t>$15.5M raised for the new home for the Palmer Art Museum.</a:t>
            </a:r>
          </a:p>
          <a:p>
            <a:endParaRPr lang="en-US" dirty="0"/>
          </a:p>
        </p:txBody>
      </p:sp>
      <p:pic>
        <p:nvPicPr>
          <p:cNvPr id="2" name="Picture 1" descr="PS_HOR_REV_CMYK_2C.eps">
            <a:extLst>
              <a:ext uri="{FF2B5EF4-FFF2-40B4-BE49-F238E27FC236}">
                <a16:creationId xmlns:a16="http://schemas.microsoft.com/office/drawing/2014/main" id="{C9F8888A-A9C6-4A79-8D97-7AEF173476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01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57E7C2-BDF9-D047-96A5-F831E41D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Strong Start to 2020-21</a:t>
            </a:r>
            <a:br>
              <a:rPr lang="en-US" dirty="0"/>
            </a:br>
            <a:endParaRPr lang="en-US" sz="2000" b="0" cap="none" dirty="0">
              <a:latin typeface="Franklin Gothic Medium" panose="020B06030201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002587-F61A-4094-8398-004BD0EA8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78959"/>
            <a:ext cx="10972800" cy="42195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In the first two months of this fiscal year, we have had a strong start,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but COVID and the election could present challenges ahead. 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		Fiscal Year to Date: July 1 through August 31</a:t>
            </a:r>
          </a:p>
        </p:txBody>
      </p:sp>
      <p:graphicFrame>
        <p:nvGraphicFramePr>
          <p:cNvPr id="5" name="Table 7">
            <a:extLst>
              <a:ext uri="{FF2B5EF4-FFF2-40B4-BE49-F238E27FC236}">
                <a16:creationId xmlns:a16="http://schemas.microsoft.com/office/drawing/2014/main" id="{24682FFE-C62F-43BC-9F8E-2CA53969C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9248011"/>
              </p:ext>
            </p:extLst>
          </p:nvPr>
        </p:nvGraphicFramePr>
        <p:xfrm>
          <a:off x="1271713" y="2957404"/>
          <a:ext cx="8127999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7043100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37868801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3027665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FY’20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FY’21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9983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Receipts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$35.2M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9607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Commitments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$34.7M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$32.5M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9523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Donors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12,133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12,280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9952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Alumni Donors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5,650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93714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22904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557E7C2-BDF9-D047-96A5-F831E41D7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dirty="0"/>
              <a:t>Educational Equity Matching Program</a:t>
            </a:r>
            <a:br>
              <a:rPr lang="en-US" sz="4400" dirty="0"/>
            </a:br>
            <a:r>
              <a:rPr lang="en-US" sz="3200" i="1" dirty="0"/>
              <a:t>Raised Since July 1, 2020</a:t>
            </a:r>
            <a:br>
              <a:rPr lang="en-US" sz="4400" dirty="0"/>
            </a:br>
            <a:endParaRPr lang="en-US" sz="1400" b="0" cap="none" dirty="0">
              <a:latin typeface="Franklin Gothic Medium" panose="020B06030201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4002587-F61A-4094-8398-004BD0EA8B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743" y="1716977"/>
            <a:ext cx="10260458" cy="4219575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</a:rPr>
              <a:t>Established four matching opportunities: 2:1 match University-wide; 2:1 match Millennium Scholars; 2:1 match Bunton-Waller; and 1:1 match Unit designation.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</a:rPr>
              <a:t>As of Sept. 10, 2020, there have been 69 committed gifts totally $5.4M with a total impact of $12M.</a:t>
            </a:r>
          </a:p>
          <a:p>
            <a:pPr>
              <a:spcBef>
                <a:spcPts val="1200"/>
              </a:spcBef>
            </a:pPr>
            <a:r>
              <a:rPr lang="en-US" sz="2800" dirty="0">
                <a:solidFill>
                  <a:schemeClr val="tx1"/>
                </a:solidFill>
              </a:rPr>
              <a:t>With all programs fully funded, the total impact on the university will be $20.9M.</a:t>
            </a: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" name="Picture 1" descr="PS_HOR_REV_CMYK_2C.eps">
            <a:extLst>
              <a:ext uri="{FF2B5EF4-FFF2-40B4-BE49-F238E27FC236}">
                <a16:creationId xmlns:a16="http://schemas.microsoft.com/office/drawing/2014/main" id="{454DD2CC-C1BF-4F14-885A-2880393687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8795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851C3B-3B85-4563-8DF0-BAD0DC71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8070"/>
            <a:ext cx="12192000" cy="153325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COVID-19 Planning</a:t>
            </a:r>
          </a:p>
        </p:txBody>
      </p:sp>
      <p:pic>
        <p:nvPicPr>
          <p:cNvPr id="3" name="Picture 2" descr="PS_HOR_REV_CMYK_2C.eps">
            <a:extLst>
              <a:ext uri="{FF2B5EF4-FFF2-40B4-BE49-F238E27FC236}">
                <a16:creationId xmlns:a16="http://schemas.microsoft.com/office/drawing/2014/main" id="{D900BA57-ACC7-4751-9311-0922FD3EC2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52AD27-9083-4E56-A9E4-9465A51C3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4050"/>
            <a:ext cx="12192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423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91B4B8F4-C3D1-4481-B61F-D71B762DB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686"/>
            <a:ext cx="7818801" cy="462662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851C3B-3B85-4563-8DF0-BAD0DC71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4686" y="-208815"/>
            <a:ext cx="12192000" cy="1533252"/>
          </a:xfrm>
        </p:spPr>
        <p:txBody>
          <a:bodyPr>
            <a:noAutofit/>
          </a:bodyPr>
          <a:lstStyle/>
          <a:p>
            <a:pPr algn="ctr"/>
            <a:r>
              <a:rPr lang="en-US" sz="4400" dirty="0"/>
              <a:t>COVID-19 is on College Campuses</a:t>
            </a:r>
          </a:p>
        </p:txBody>
      </p:sp>
      <p:pic>
        <p:nvPicPr>
          <p:cNvPr id="3" name="Picture 2" descr="PS_HOR_REV_CMYK_2C.eps">
            <a:extLst>
              <a:ext uri="{FF2B5EF4-FFF2-40B4-BE49-F238E27FC236}">
                <a16:creationId xmlns:a16="http://schemas.microsoft.com/office/drawing/2014/main" id="{D900BA57-ACC7-4751-9311-0922FD3EC29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84EFD5-5A44-49F7-A513-651C3D5BE922}"/>
              </a:ext>
            </a:extLst>
          </p:cNvPr>
          <p:cNvSpPr txBox="1"/>
          <p:nvPr/>
        </p:nvSpPr>
        <p:spPr>
          <a:xfrm flipH="1">
            <a:off x="7243281" y="4380311"/>
            <a:ext cx="7883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The New York Times, as of Sept. 10.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825DAD-1ECA-43A8-AAC9-379E80D0E0A6}"/>
              </a:ext>
            </a:extLst>
          </p:cNvPr>
          <p:cNvSpPr txBox="1"/>
          <p:nvPr/>
        </p:nvSpPr>
        <p:spPr>
          <a:xfrm>
            <a:off x="7243281" y="1436181"/>
            <a:ext cx="479323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More than 88K cases have been linked to 1,190+ U.S. Colleges.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Illinois Urbana-Champaign: 1,760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Ohio State: 1,528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Wisconsin: 1,097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Iowa: 1,616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053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168808"/>
            <a:ext cx="11507536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Operating a University During a Pandemic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8B1A-8C4A-45CE-B39D-CBB7862B5133}"/>
              </a:ext>
            </a:extLst>
          </p:cNvPr>
          <p:cNvSpPr txBox="1"/>
          <p:nvPr/>
        </p:nvSpPr>
        <p:spPr>
          <a:xfrm>
            <a:off x="560743" y="1311808"/>
            <a:ext cx="11227255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Intensive scenario planning resulted in actions to mitigate the negative outcomes to the extent possible. Examples: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3% cut in units’ education and general fund budgets.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Hiring restrictions and plan for zero GSI for faculty and staff.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2020-21 tuition freeze (third consecutive year for PA resident students) and reduced tuition for summer courses.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Capital cost saving measures including delayed or deferred capital projects.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Franklin Gothic Book"/>
              </a:rPr>
              <a:t>Secured $250 million line of credit to smooth out the financial impact.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73930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FEFD8-B0E0-4144-B46C-93BB6FBE8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655" y="219938"/>
            <a:ext cx="11834752" cy="1182757"/>
          </a:xfrm>
        </p:spPr>
        <p:txBody>
          <a:bodyPr anchor="ctr">
            <a:noAutofit/>
          </a:bodyPr>
          <a:lstStyle/>
          <a:p>
            <a:r>
              <a:rPr lang="en-US" sz="3600" dirty="0"/>
              <a:t>Penn State COVID-19 Dashboard – as of 9/17/20 (UP)</a:t>
            </a:r>
            <a:br>
              <a:rPr lang="en-US" sz="3600" dirty="0"/>
            </a:br>
            <a:endParaRPr lang="en-US" sz="36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B43D38-EF10-42F1-8D4E-F476262D52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75592" y="1063850"/>
            <a:ext cx="7364897" cy="4919507"/>
          </a:xfr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B0EE0-DEDA-4AE9-A48D-4F34D6BC5D87}"/>
              </a:ext>
            </a:extLst>
          </p:cNvPr>
          <p:cNvSpPr txBox="1"/>
          <p:nvPr/>
        </p:nvSpPr>
        <p:spPr>
          <a:xfrm>
            <a:off x="7546551" y="856357"/>
            <a:ext cx="4475919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dirty="0"/>
              <a:t>Total Student Tests: </a:t>
            </a:r>
            <a:r>
              <a:rPr lang="en-US" dirty="0"/>
              <a:t>21,294</a:t>
            </a:r>
            <a:br>
              <a:rPr lang="en-US" dirty="0"/>
            </a:br>
            <a:r>
              <a:rPr lang="en-US" b="1" dirty="0"/>
              <a:t>Total Student Positives: </a:t>
            </a:r>
            <a:r>
              <a:rPr lang="en-US" dirty="0"/>
              <a:t>1,371 (since 8/7) </a:t>
            </a:r>
            <a:endParaRPr lang="en-US" b="1" dirty="0"/>
          </a:p>
          <a:p>
            <a:pPr>
              <a:spcBef>
                <a:spcPts val="600"/>
              </a:spcBef>
            </a:pPr>
            <a:r>
              <a:rPr lang="en-US" b="1" dirty="0"/>
              <a:t>Faculty/Staff Cases: </a:t>
            </a:r>
            <a:r>
              <a:rPr lang="en-US" dirty="0"/>
              <a:t>1 </a:t>
            </a:r>
          </a:p>
          <a:p>
            <a:pPr>
              <a:spcBef>
                <a:spcPts val="600"/>
              </a:spcBef>
            </a:pPr>
            <a:r>
              <a:rPr lang="en-US" b="1" dirty="0"/>
              <a:t>Closed Cases: </a:t>
            </a:r>
            <a:r>
              <a:rPr lang="en-US" dirty="0"/>
              <a:t>656 (includes cases where individual is 10 days past quarantine or Isolation period)</a:t>
            </a:r>
          </a:p>
          <a:p>
            <a:pPr>
              <a:spcBef>
                <a:spcPts val="600"/>
              </a:spcBef>
            </a:pPr>
            <a:r>
              <a:rPr lang="en-US" b="1" dirty="0"/>
              <a:t>During the past week (9/11-9/17):</a:t>
            </a:r>
            <a:endParaRPr lang="en-US" dirty="0"/>
          </a:p>
          <a:p>
            <a:pPr>
              <a:spcBef>
                <a:spcPts val="600"/>
              </a:spcBef>
            </a:pPr>
            <a:r>
              <a:rPr lang="en-US" b="1" dirty="0"/>
              <a:t>Students (Asymptomatic):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2,822 tests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14 new confirmed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2,466 negative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342 awaiting results</a:t>
            </a:r>
          </a:p>
          <a:p>
            <a:pPr>
              <a:spcBef>
                <a:spcPts val="600"/>
              </a:spcBef>
            </a:pPr>
            <a:r>
              <a:rPr lang="en-US" b="1" dirty="0"/>
              <a:t>Students (Symptomatic):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2,162 tests performed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306 new confirmed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1,461 negative cases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395 awaiting results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</p:txBody>
      </p:sp>
      <p:pic>
        <p:nvPicPr>
          <p:cNvPr id="3" name="Picture 2" descr="PS_HOR_REV_CMYK_2C.eps">
            <a:extLst>
              <a:ext uri="{FF2B5EF4-FFF2-40B4-BE49-F238E27FC236}">
                <a16:creationId xmlns:a16="http://schemas.microsoft.com/office/drawing/2014/main" id="{53FCF926-BEDD-4C46-8C3C-262586F9D4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77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D516-0F0E-4146-B495-96E86D9A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83" y="264129"/>
            <a:ext cx="11225048" cy="1143000"/>
          </a:xfrm>
        </p:spPr>
        <p:txBody>
          <a:bodyPr>
            <a:noAutofit/>
          </a:bodyPr>
          <a:lstStyle/>
          <a:p>
            <a:r>
              <a:rPr lang="en-US" sz="4000" dirty="0"/>
              <a:t>Guiding Principles for Off/On Ramps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C2662-E0C9-4072-9141-87544F08D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94795"/>
            <a:ext cx="11225048" cy="4219083"/>
          </a:xfrm>
        </p:spPr>
        <p:txBody>
          <a:bodyPr>
            <a:normAutofit/>
          </a:bodyPr>
          <a:lstStyle/>
          <a:p>
            <a:pPr lvl="1">
              <a:buChar char="•"/>
            </a:pPr>
            <a:r>
              <a:rPr lang="en-US" sz="2800" dirty="0">
                <a:solidFill>
                  <a:schemeClr val="tx1"/>
                </a:solidFill>
              </a:rPr>
              <a:t>Provide services in a manner that protects the health, safety, and well-being of staff while meeting the needs of the University.</a:t>
            </a:r>
          </a:p>
          <a:p>
            <a:pPr lvl="1">
              <a:buChar char="•"/>
            </a:pPr>
            <a:r>
              <a:rPr lang="en-US" sz="2800" dirty="0">
                <a:solidFill>
                  <a:schemeClr val="tx1"/>
                </a:solidFill>
              </a:rPr>
              <a:t>Department and/or unit plans will be flexible ensuring the ability to ramp up and down as circumstances dictate.</a:t>
            </a:r>
          </a:p>
          <a:p>
            <a:pPr lvl="1">
              <a:buChar char="•"/>
            </a:pPr>
            <a:r>
              <a:rPr lang="en-US" sz="2800" dirty="0">
                <a:solidFill>
                  <a:schemeClr val="tx1"/>
                </a:solidFill>
              </a:rPr>
              <a:t>Follow University and Commonwealth guidance for COVID-19.</a:t>
            </a:r>
          </a:p>
          <a:p>
            <a:pPr lvl="1">
              <a:buChar char="•"/>
            </a:pPr>
            <a:r>
              <a:rPr lang="en-US" sz="2800" dirty="0">
                <a:solidFill>
                  <a:schemeClr val="tx1"/>
                </a:solidFill>
              </a:rPr>
              <a:t>Maintain the department and/or unit in a state of readiness 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(i.e. staffing, equipment, and supplies to execute roles and responsibilities are available).</a:t>
            </a:r>
          </a:p>
        </p:txBody>
      </p:sp>
      <p:pic>
        <p:nvPicPr>
          <p:cNvPr id="5" name="Picture 4" descr="PS_HOR_REV_CMYK_2C.eps">
            <a:extLst>
              <a:ext uri="{FF2B5EF4-FFF2-40B4-BE49-F238E27FC236}">
                <a16:creationId xmlns:a16="http://schemas.microsoft.com/office/drawing/2014/main" id="{B6B901D8-5058-4C5C-B3E0-4C4236E10C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382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D516-0F0E-4146-B495-96E86D9A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876" y="372622"/>
            <a:ext cx="11745310" cy="1143000"/>
          </a:xfrm>
        </p:spPr>
        <p:txBody>
          <a:bodyPr>
            <a:noAutofit/>
          </a:bodyPr>
          <a:lstStyle/>
          <a:p>
            <a:r>
              <a:rPr lang="en-US" sz="3600" dirty="0"/>
              <a:t>Off Ramp Factors</a:t>
            </a:r>
            <a:br>
              <a:rPr lang="en-US" sz="3200" dirty="0"/>
            </a:br>
            <a:r>
              <a:rPr lang="en-US" sz="3200" i="1" dirty="0"/>
              <a:t>Case numbers are not the key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C2662-E0C9-4072-9141-87544F08D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7" y="1694795"/>
            <a:ext cx="11225048" cy="421908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Quarantine and isolation capacity.</a:t>
            </a:r>
          </a:p>
          <a:p>
            <a:pPr lvl="1"/>
            <a:r>
              <a:rPr lang="en-US" sz="2666" dirty="0">
                <a:solidFill>
                  <a:schemeClr val="tx1"/>
                </a:solidFill>
              </a:rPr>
              <a:t>Isolation capacity is 250 rooms; quarantine capacity is 150 rooms; and we have any additional 140 rooms available if needed.</a:t>
            </a:r>
          </a:p>
          <a:p>
            <a:pPr lvl="1"/>
            <a:r>
              <a:rPr lang="en-US" sz="2666" dirty="0">
                <a:solidFill>
                  <a:schemeClr val="tx1"/>
                </a:solidFill>
              </a:rPr>
              <a:t>As of 9/17, at 58% capacity for isolation (144 people) and 27% for quarantine (41 people). </a:t>
            </a:r>
          </a:p>
          <a:p>
            <a:pPr lvl="1"/>
            <a:r>
              <a:rPr lang="en-US" sz="2666" dirty="0">
                <a:solidFill>
                  <a:schemeClr val="tx1"/>
                </a:solidFill>
              </a:rPr>
              <a:t>As of 9/17, 656 closed cases – includes individuals who have moved out of isolation/quarantine space and cases where individual is 10 days past isolation or quarantine period.</a:t>
            </a:r>
          </a:p>
          <a:p>
            <a:r>
              <a:rPr lang="en-US" sz="3200" dirty="0">
                <a:solidFill>
                  <a:schemeClr val="tx1"/>
                </a:solidFill>
              </a:rPr>
              <a:t>Hospital Capacity</a:t>
            </a:r>
          </a:p>
          <a:p>
            <a:r>
              <a:rPr lang="en-US" sz="3200" dirty="0">
                <a:solidFill>
                  <a:schemeClr val="tx1"/>
                </a:solidFill>
              </a:rPr>
              <a:t>Community Spread</a:t>
            </a:r>
          </a:p>
        </p:txBody>
      </p:sp>
      <p:pic>
        <p:nvPicPr>
          <p:cNvPr id="5" name="Picture 4" descr="PS_HOR_REV_CMYK_2C.eps">
            <a:extLst>
              <a:ext uri="{FF2B5EF4-FFF2-40B4-BE49-F238E27FC236}">
                <a16:creationId xmlns:a16="http://schemas.microsoft.com/office/drawing/2014/main" id="{A1C661ED-EABC-44A4-9E9A-24DAE21635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530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1D516-0F0E-4146-B495-96E86D9A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883" y="264129"/>
            <a:ext cx="11225048" cy="1143000"/>
          </a:xfrm>
        </p:spPr>
        <p:txBody>
          <a:bodyPr>
            <a:noAutofit/>
          </a:bodyPr>
          <a:lstStyle/>
          <a:p>
            <a:r>
              <a:rPr lang="en-US" sz="4000" dirty="0"/>
              <a:t>Examples of Possible Off Ramps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C2662-E0C9-4072-9141-87544F08D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83" y="1407129"/>
            <a:ext cx="11225048" cy="4219083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Reduce exposure by suspending use of specific buildings and spaces.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Quarantine a program or cohort.</a:t>
            </a:r>
          </a:p>
          <a:p>
            <a:r>
              <a:rPr lang="en-US" sz="3200" dirty="0">
                <a:solidFill>
                  <a:schemeClr val="tx1"/>
                </a:solidFill>
              </a:rPr>
              <a:t>Suspend or curtail some in-person programs.</a:t>
            </a:r>
          </a:p>
          <a:p>
            <a:r>
              <a:rPr lang="en-US" sz="3200" dirty="0">
                <a:solidFill>
                  <a:schemeClr val="tx1"/>
                </a:solidFill>
              </a:rPr>
              <a:t>Quarantine residents of a specific hall.</a:t>
            </a:r>
          </a:p>
          <a:p>
            <a:r>
              <a:rPr lang="en-US" sz="3200" dirty="0">
                <a:solidFill>
                  <a:schemeClr val="tx1"/>
                </a:solidFill>
              </a:rPr>
              <a:t>Pause in-person classes for a two-week period.</a:t>
            </a:r>
          </a:p>
          <a:p>
            <a:r>
              <a:rPr lang="en-US" sz="3200" dirty="0">
                <a:solidFill>
                  <a:schemeClr val="tx1"/>
                </a:solidFill>
              </a:rPr>
              <a:t>Pause programs at a specific campus</a:t>
            </a:r>
          </a:p>
          <a:p>
            <a:r>
              <a:rPr lang="en-US" sz="3200" dirty="0">
                <a:solidFill>
                  <a:schemeClr val="tx1"/>
                </a:solidFill>
              </a:rPr>
              <a:t>All programs and classes move online for an affected campus.</a:t>
            </a:r>
          </a:p>
        </p:txBody>
      </p:sp>
      <p:pic>
        <p:nvPicPr>
          <p:cNvPr id="5" name="Picture 4" descr="PS_HOR_REV_CMYK_2C.eps">
            <a:extLst>
              <a:ext uri="{FF2B5EF4-FFF2-40B4-BE49-F238E27FC236}">
                <a16:creationId xmlns:a16="http://schemas.microsoft.com/office/drawing/2014/main" id="{B92D1E0B-4586-47D6-9597-EEDE6C8E08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35890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06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8982C-9F93-4241-8EEA-537D24600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Summary</a:t>
            </a:r>
            <a:endParaRPr lang="en-US" sz="4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FD9B2-C622-4F8A-98F1-506C2BCA85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600201"/>
            <a:ext cx="10481533" cy="421908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endParaRPr lang="en-US" sz="3200" dirty="0"/>
          </a:p>
        </p:txBody>
      </p:sp>
      <p:pic>
        <p:nvPicPr>
          <p:cNvPr id="4" name="Picture 3" descr="PS_HOR_REV_CMYK_2C.eps">
            <a:extLst>
              <a:ext uri="{FF2B5EF4-FFF2-40B4-BE49-F238E27FC236}">
                <a16:creationId xmlns:a16="http://schemas.microsoft.com/office/drawing/2014/main" id="{123D6E4B-613F-493D-8C6E-10415FEAFEB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E3E61-387D-4B57-843E-60F2CA24A11C}"/>
              </a:ext>
            </a:extLst>
          </p:cNvPr>
          <p:cNvSpPr txBox="1"/>
          <p:nvPr/>
        </p:nvSpPr>
        <p:spPr>
          <a:xfrm>
            <a:off x="378371" y="1417639"/>
            <a:ext cx="10972801" cy="4001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Calibri" panose="020F0502020204030204" pitchFamily="34" charset="0"/>
              </a:rPr>
              <a:t>F</a:t>
            </a:r>
            <a:r>
              <a:rPr lang="en-US" sz="2800" dirty="0">
                <a:effectLst/>
                <a:ea typeface="Calibri" panose="020F0502020204030204" pitchFamily="34" charset="0"/>
              </a:rPr>
              <a:t>avorable enrollment data, tuition payments and financial disbursements.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Calibri" panose="020F0502020204030204" pitchFamily="34" charset="0"/>
              </a:rPr>
              <a:t>Research enterprise has topped $1.0 billion during one of the most challenging years in Penn State history.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a typeface="Calibri" panose="020F0502020204030204" pitchFamily="34" charset="0"/>
              </a:rPr>
              <a:t>Development had a record year in FY19-20 and has a strong start to FY20-21.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ea typeface="Calibri" panose="020F0502020204030204" pitchFamily="34" charset="0"/>
              </a:rPr>
              <a:t>Comprehensive scenario planning is underway to quickly respond to potential changes in the COVID-19 </a:t>
            </a:r>
            <a:r>
              <a:rPr lang="en-US" sz="2800" dirty="0">
                <a:ea typeface="Calibri" panose="020F0502020204030204" pitchFamily="34" charset="0"/>
              </a:rPr>
              <a:t>off ramp factors.</a:t>
            </a:r>
            <a:endParaRPr lang="en-US" sz="28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323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168808"/>
            <a:ext cx="11507536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There Were Still Reasons to Celebrate</a:t>
            </a:r>
            <a:br>
              <a:rPr lang="en-US" sz="4400" dirty="0"/>
            </a:br>
            <a:r>
              <a:rPr lang="en-US" sz="3600" i="1" dirty="0"/>
              <a:t>Spring and Summer Commencements</a:t>
            </a:r>
            <a:endParaRPr lang="en-US" sz="4400" i="1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8B1A-8C4A-45CE-B39D-CBB7862B5133}"/>
              </a:ext>
            </a:extLst>
          </p:cNvPr>
          <p:cNvSpPr txBox="1"/>
          <p:nvPr/>
        </p:nvSpPr>
        <p:spPr>
          <a:xfrm>
            <a:off x="612648" y="1414321"/>
            <a:ext cx="6949133" cy="48628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Penn State held virtual commencement ceremonies this spring to celebrate 14,244 new graduates university-wide; ceremony had 92,000 views in 121 countries.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A virtual commencement ceremony in August marked the graduation of 2,868 undergraduate and graduate students.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black"/>
              </a:solidFill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3D30BD-0966-4039-9D68-6C3ABB8F13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1067" y="979509"/>
            <a:ext cx="2954787" cy="22148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E181DE-28A2-4E58-8FBC-A6A93DE737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5224" y="3336349"/>
            <a:ext cx="1994232" cy="26555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DD8D30-DEF9-4B62-B1CE-52A505F21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7907" y="3336349"/>
            <a:ext cx="1998120" cy="2655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329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3200" dirty="0"/>
              <a:t>Career Services Supported Students With New Tools</a:t>
            </a:r>
            <a:endParaRPr lang="en-US" sz="3200" i="1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8B1A-8C4A-45CE-B39D-CBB7862B5133}"/>
              </a:ext>
            </a:extLst>
          </p:cNvPr>
          <p:cNvSpPr txBox="1"/>
          <p:nvPr/>
        </p:nvSpPr>
        <p:spPr>
          <a:xfrm>
            <a:off x="438476" y="1142178"/>
            <a:ext cx="11018609" cy="64633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fontAlgn="base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ea typeface="Times New Roman" panose="02020603050405020304" pitchFamily="18" charset="0"/>
              </a:rPr>
              <a:t>I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mplemented a comprehensive array of virtual career services, programs, and resources for students, alumni, and employers. 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Delivered the highest student and alumni attendance (839 total) at the Big 10 Virtual Career fair.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201F1E"/>
                </a:solidFill>
                <a:effectLst/>
                <a:ea typeface="Times New Roman" panose="02020603050405020304" pitchFamily="18" charset="0"/>
              </a:rPr>
              <a:t>Generated a library of grab-and-go workshops.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  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solidFill>
                  <a:srgbClr val="201F1E"/>
                </a:solidFill>
                <a:effectLst/>
                <a:ea typeface="Times New Roman" panose="02020603050405020304" pitchFamily="18" charset="0"/>
              </a:rPr>
              <a:t>Transitioned in-person career fairs to virtual format for Fall 2020.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  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342900" marR="0" lvl="0" indent="-342900" fontAlgn="base">
              <a:spcBef>
                <a:spcPts val="120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effectLst/>
                <a:ea typeface="Times New Roman" panose="02020603050405020304" pitchFamily="18" charset="0"/>
              </a:rPr>
              <a:t>Developed a virtual recruitment series, 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Tuesday Talks with Recruiters,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 and delivered a virtual system-wide </a:t>
            </a:r>
            <a:r>
              <a:rPr lang="en-US" sz="2800" i="1" dirty="0">
                <a:effectLst/>
                <a:ea typeface="Times New Roman" panose="02020603050405020304" pitchFamily="18" charset="0"/>
              </a:rPr>
              <a:t>2020 Career Development Professionals Conference.</a:t>
            </a:r>
            <a:r>
              <a:rPr lang="en-US" sz="2800" dirty="0">
                <a:effectLst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0" marR="0">
              <a:spcBef>
                <a:spcPts val="1200"/>
              </a:spcBef>
            </a:pPr>
            <a:r>
              <a:rPr lang="en-US" sz="2800" b="1" dirty="0">
                <a:solidFill>
                  <a:srgbClr val="0070C0"/>
                </a:solidFill>
                <a:effectLst/>
                <a:ea typeface="Calibri" panose="020F0502020204030204" pitchFamily="34" charset="0"/>
              </a:rPr>
              <a:t> </a:t>
            </a:r>
            <a:endParaRPr lang="en-US" sz="2800" dirty="0"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dirty="0">
              <a:solidFill>
                <a:prstClr val="black"/>
              </a:solidFill>
              <a:latin typeface="Franklin Gothic Book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7746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168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4400" dirty="0"/>
              <a:t>Summer Enrollment Comparison</a:t>
            </a:r>
            <a:br>
              <a:rPr lang="en-US" sz="4400" dirty="0"/>
            </a:br>
            <a:r>
              <a:rPr lang="en-US" sz="2200" dirty="0"/>
              <a:t>(Total Aggregate; doesn’t include Hershey, Dickinson Law, and Penn College)</a:t>
            </a:r>
            <a:endParaRPr lang="en-US" sz="4400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0F8B1A-8C4A-45CE-B39D-CBB7862B5133}"/>
              </a:ext>
            </a:extLst>
          </p:cNvPr>
          <p:cNvSpPr txBox="1"/>
          <p:nvPr/>
        </p:nvSpPr>
        <p:spPr>
          <a:xfrm>
            <a:off x="560743" y="1506796"/>
            <a:ext cx="10873862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spcBef>
                <a:spcPts val="60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Course enrollments were up for </a:t>
            </a:r>
            <a:r>
              <a:rPr lang="en-US" sz="2600" dirty="0" err="1">
                <a:solidFill>
                  <a:srgbClr val="000000"/>
                </a:solidFill>
                <a:ea typeface="Calibri" panose="020F0502020204030204" pitchFamily="34" charset="0"/>
              </a:rPr>
              <a:t>Maymester</a:t>
            </a:r>
            <a:r>
              <a:rPr lang="en-US" sz="2600" dirty="0">
                <a:solidFill>
                  <a:srgbClr val="000000"/>
                </a:solidFill>
                <a:ea typeface="Calibri" panose="020F0502020204030204" pitchFamily="34" charset="0"/>
              </a:rPr>
              <a:t> (+4%), Session I (+36%), and Session II (+17%), but the cancellation of all summer study abroad programs brought down total summer enrollment resulting in a total change of +1.0% across the university. </a:t>
            </a:r>
            <a:endParaRPr lang="en-US" sz="2600" dirty="0">
              <a:solidFill>
                <a:srgbClr val="000000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Calibri" panose="020F0502020204030204" pitchFamily="34" charset="0"/>
                <a:cs typeface="+mn-cs"/>
              </a:rPr>
              <a:t> 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Calibri" panose="020F0502020204030204" pitchFamily="34" charset="0"/>
              <a:cs typeface="+mn-cs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23AE0CC-56DB-41C2-918B-50FA15CEF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4985756"/>
              </p:ext>
            </p:extLst>
          </p:nvPr>
        </p:nvGraphicFramePr>
        <p:xfrm>
          <a:off x="1677352" y="3288010"/>
          <a:ext cx="8127999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926344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07471665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622287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30,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 30,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6786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University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16,174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768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Commonwealth Campuses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7,235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7,373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0352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World 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9,217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9,568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077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32,760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33,115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0129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19735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22230" y="189356"/>
            <a:ext cx="11507536" cy="1143000"/>
          </a:xfrm>
        </p:spPr>
        <p:txBody>
          <a:bodyPr>
            <a:normAutofit/>
          </a:bodyPr>
          <a:lstStyle/>
          <a:p>
            <a:r>
              <a:rPr lang="en-US" sz="4400" dirty="0"/>
              <a:t>Fall Enrollment Comparison</a:t>
            </a:r>
            <a:br>
              <a:rPr lang="en-US" sz="4400" dirty="0"/>
            </a:br>
            <a:r>
              <a:rPr lang="en-US" sz="2400" i="1" dirty="0"/>
              <a:t>Total Aggregate; doesn’t include Hershey, Dickinson Law, and Penn College</a:t>
            </a:r>
            <a:endParaRPr lang="en-US" sz="4400" i="1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532AFB-D6E9-440D-BE68-539574E19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453266"/>
              </p:ext>
            </p:extLst>
          </p:nvPr>
        </p:nvGraphicFramePr>
        <p:xfrm>
          <a:off x="1366464" y="1684336"/>
          <a:ext cx="8303316" cy="3207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4794">
                  <a:extLst>
                    <a:ext uri="{9D8B030D-6E8A-4147-A177-3AD203B41FA5}">
                      <a16:colId xmlns:a16="http://schemas.microsoft.com/office/drawing/2014/main" val="1457868821"/>
                    </a:ext>
                  </a:extLst>
                </a:gridCol>
                <a:gridCol w="2744261">
                  <a:extLst>
                    <a:ext uri="{9D8B030D-6E8A-4147-A177-3AD203B41FA5}">
                      <a16:colId xmlns:a16="http://schemas.microsoft.com/office/drawing/2014/main" val="3124272436"/>
                    </a:ext>
                  </a:extLst>
                </a:gridCol>
                <a:gridCol w="2744261">
                  <a:extLst>
                    <a:ext uri="{9D8B030D-6E8A-4147-A177-3AD203B41FA5}">
                      <a16:colId xmlns:a16="http://schemas.microsoft.com/office/drawing/2014/main" val="1781161954"/>
                    </a:ext>
                  </a:extLst>
                </a:gridCol>
              </a:tblGrid>
              <a:tr h="55305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Sept. 10,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Sept. 10,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137441"/>
                  </a:ext>
                </a:extLst>
              </a:tr>
              <a:tr h="553052">
                <a:tc>
                  <a:txBody>
                    <a:bodyPr/>
                    <a:lstStyle/>
                    <a:p>
                      <a:r>
                        <a:rPr lang="en-US" dirty="0"/>
                        <a:t>University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47,365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46,423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35474"/>
                  </a:ext>
                </a:extLst>
              </a:tr>
              <a:tr h="995494">
                <a:tc>
                  <a:txBody>
                    <a:bodyPr/>
                    <a:lstStyle/>
                    <a:p>
                      <a:r>
                        <a:rPr lang="en-US" dirty="0"/>
                        <a:t>Commonwealth Campuses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28,658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27,159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696316"/>
                  </a:ext>
                </a:extLst>
              </a:tr>
              <a:tr h="553052">
                <a:tc>
                  <a:txBody>
                    <a:bodyPr/>
                    <a:lstStyle/>
                    <a:p>
                      <a:r>
                        <a:rPr lang="en-US" dirty="0"/>
                        <a:t>World 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14,969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15,563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323322"/>
                  </a:ext>
                </a:extLst>
              </a:tr>
              <a:tr h="553052">
                <a:tc>
                  <a:txBody>
                    <a:bodyPr/>
                    <a:lstStyle/>
                    <a:p>
                      <a:r>
                        <a:rPr lang="en-US" dirty="0"/>
                        <a:t>Total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90,992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89,145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240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6718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12648" y="168808"/>
            <a:ext cx="11507536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Deferrals by Admitted Students</a:t>
            </a:r>
            <a:br>
              <a:rPr lang="en-US" sz="4400" dirty="0"/>
            </a:br>
            <a:r>
              <a:rPr lang="en-US" sz="2900" i="1" dirty="0"/>
              <a:t>To 2021 Spring or Fall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532AFB-D6E9-440D-BE68-539574E19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899573"/>
              </p:ext>
            </p:extLst>
          </p:nvPr>
        </p:nvGraphicFramePr>
        <p:xfrm>
          <a:off x="1478405" y="1858281"/>
          <a:ext cx="8360466" cy="335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2135">
                  <a:extLst>
                    <a:ext uri="{9D8B030D-6E8A-4147-A177-3AD203B41FA5}">
                      <a16:colId xmlns:a16="http://schemas.microsoft.com/office/drawing/2014/main" val="1457868821"/>
                    </a:ext>
                  </a:extLst>
                </a:gridCol>
                <a:gridCol w="2753241">
                  <a:extLst>
                    <a:ext uri="{9D8B030D-6E8A-4147-A177-3AD203B41FA5}">
                      <a16:colId xmlns:a16="http://schemas.microsoft.com/office/drawing/2014/main" val="3124272436"/>
                    </a:ext>
                  </a:extLst>
                </a:gridCol>
                <a:gridCol w="2765090">
                  <a:extLst>
                    <a:ext uri="{9D8B030D-6E8A-4147-A177-3AD203B41FA5}">
                      <a16:colId xmlns:a16="http://schemas.microsoft.com/office/drawing/2014/main" val="1781161954"/>
                    </a:ext>
                  </a:extLst>
                </a:gridCol>
              </a:tblGrid>
              <a:tr h="57786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137441"/>
                  </a:ext>
                </a:extLst>
              </a:tr>
              <a:tr h="577868">
                <a:tc>
                  <a:txBody>
                    <a:bodyPr/>
                    <a:lstStyle/>
                    <a:p>
                      <a:r>
                        <a:rPr lang="en-US" dirty="0"/>
                        <a:t>University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35474"/>
                  </a:ext>
                </a:extLst>
              </a:tr>
              <a:tr h="1040162">
                <a:tc>
                  <a:txBody>
                    <a:bodyPr/>
                    <a:lstStyle/>
                    <a:p>
                      <a:r>
                        <a:rPr lang="en-US" dirty="0"/>
                        <a:t>Commonwealth Campuses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696316"/>
                  </a:ext>
                </a:extLst>
              </a:tr>
              <a:tr h="577868">
                <a:tc>
                  <a:txBody>
                    <a:bodyPr/>
                    <a:lstStyle/>
                    <a:p>
                      <a:r>
                        <a:rPr lang="en-US" dirty="0"/>
                        <a:t>World 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323322"/>
                  </a:ext>
                </a:extLst>
              </a:tr>
              <a:tr h="577868">
                <a:tc>
                  <a:txBody>
                    <a:bodyPr/>
                    <a:lstStyle/>
                    <a:p>
                      <a:r>
                        <a:rPr lang="en-US" dirty="0"/>
                        <a:t>Total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240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86550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8225" y="168808"/>
            <a:ext cx="11811959" cy="11430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Leave of Absence: Matriculated Students</a:t>
            </a:r>
            <a:br>
              <a:rPr lang="en-US" sz="4400" dirty="0"/>
            </a:br>
            <a:r>
              <a:rPr lang="en-US" sz="2700" i="1" dirty="0"/>
              <a:t>Total Aggregate; doesn’t include Hershey, Dickinson Law, and Penn College</a:t>
            </a:r>
            <a:endParaRPr lang="en-US" sz="4400" i="1" dirty="0"/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2532AFB-D6E9-440D-BE68-539574E19B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727463"/>
              </p:ext>
            </p:extLst>
          </p:nvPr>
        </p:nvGraphicFramePr>
        <p:xfrm>
          <a:off x="1366464" y="1684336"/>
          <a:ext cx="8383325" cy="35848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47365">
                  <a:extLst>
                    <a:ext uri="{9D8B030D-6E8A-4147-A177-3AD203B41FA5}">
                      <a16:colId xmlns:a16="http://schemas.microsoft.com/office/drawing/2014/main" val="1457868821"/>
                    </a:ext>
                  </a:extLst>
                </a:gridCol>
                <a:gridCol w="2763310">
                  <a:extLst>
                    <a:ext uri="{9D8B030D-6E8A-4147-A177-3AD203B41FA5}">
                      <a16:colId xmlns:a16="http://schemas.microsoft.com/office/drawing/2014/main" val="3124272436"/>
                    </a:ext>
                  </a:extLst>
                </a:gridCol>
                <a:gridCol w="2772650">
                  <a:extLst>
                    <a:ext uri="{9D8B030D-6E8A-4147-A177-3AD203B41FA5}">
                      <a16:colId xmlns:a16="http://schemas.microsoft.com/office/drawing/2014/main" val="1781161954"/>
                    </a:ext>
                  </a:extLst>
                </a:gridCol>
              </a:tblGrid>
              <a:tr h="61808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Fall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137441"/>
                  </a:ext>
                </a:extLst>
              </a:tr>
              <a:tr h="618085">
                <a:tc>
                  <a:txBody>
                    <a:bodyPr/>
                    <a:lstStyle/>
                    <a:p>
                      <a:r>
                        <a:rPr lang="en-US" dirty="0"/>
                        <a:t>University Park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17535474"/>
                  </a:ext>
                </a:extLst>
              </a:tr>
              <a:tr h="1112553">
                <a:tc>
                  <a:txBody>
                    <a:bodyPr/>
                    <a:lstStyle/>
                    <a:p>
                      <a:r>
                        <a:rPr lang="en-US" dirty="0"/>
                        <a:t>Commonwealth Campuses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5696316"/>
                  </a:ext>
                </a:extLst>
              </a:tr>
              <a:tr h="618085">
                <a:tc>
                  <a:txBody>
                    <a:bodyPr/>
                    <a:lstStyle/>
                    <a:p>
                      <a:r>
                        <a:rPr lang="en-US" dirty="0"/>
                        <a:t>World 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6323322"/>
                  </a:ext>
                </a:extLst>
              </a:tr>
              <a:tr h="618085">
                <a:tc>
                  <a:txBody>
                    <a:bodyPr/>
                    <a:lstStyle/>
                    <a:p>
                      <a:r>
                        <a:rPr lang="en-US" dirty="0"/>
                        <a:t>Total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1,141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92407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1611400"/>
      </p:ext>
    </p:extLst>
  </p:cSld>
  <p:clrMapOvr>
    <a:masterClrMapping/>
  </p:clrMapOvr>
</p:sld>
</file>

<file path=ppt/theme/theme1.xml><?xml version="1.0" encoding="utf-8"?>
<a:theme xmlns:a="http://schemas.openxmlformats.org/drawingml/2006/main" name="57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0000">
            <a:alpha val="42000"/>
          </a:srgbClr>
        </a:solidFill>
        <a:ln w="38100">
          <a:solidFill>
            <a:srgbClr val="FF0000"/>
          </a:solidFill>
          <a:round/>
          <a:headEnd/>
          <a:tailEnd type="oval" w="sm" len="sm"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black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PSLH master">
  <a:themeElements>
    <a:clrScheme name="PSLH 2">
      <a:dk1>
        <a:sysClr val="windowText" lastClr="000000"/>
      </a:dk1>
      <a:lt1>
        <a:sysClr val="window" lastClr="FFFFFF"/>
      </a:lt1>
      <a:dk2>
        <a:srgbClr val="242852"/>
      </a:dk2>
      <a:lt2>
        <a:srgbClr val="C4E0FF"/>
      </a:lt2>
      <a:accent1>
        <a:srgbClr val="629DD1"/>
      </a:accent1>
      <a:accent2>
        <a:srgbClr val="0461C8"/>
      </a:accent2>
      <a:accent3>
        <a:srgbClr val="AAB5D0"/>
      </a:accent3>
      <a:accent4>
        <a:srgbClr val="1D2C5A"/>
      </a:accent4>
      <a:accent5>
        <a:srgbClr val="76CBD5"/>
      </a:accent5>
      <a:accent6>
        <a:srgbClr val="7F95DE"/>
      </a:accent6>
      <a:hlink>
        <a:srgbClr val="20ACC3"/>
      </a:hlink>
      <a:folHlink>
        <a:srgbClr val="A962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PSLH master">
  <a:themeElements>
    <a:clrScheme name="PSLH 2">
      <a:dk1>
        <a:sysClr val="windowText" lastClr="000000"/>
      </a:dk1>
      <a:lt1>
        <a:sysClr val="window" lastClr="FFFFFF"/>
      </a:lt1>
      <a:dk2>
        <a:srgbClr val="242852"/>
      </a:dk2>
      <a:lt2>
        <a:srgbClr val="C4E0FF"/>
      </a:lt2>
      <a:accent1>
        <a:srgbClr val="629DD1"/>
      </a:accent1>
      <a:accent2>
        <a:srgbClr val="0461C8"/>
      </a:accent2>
      <a:accent3>
        <a:srgbClr val="AAB5D0"/>
      </a:accent3>
      <a:accent4>
        <a:srgbClr val="1D2C5A"/>
      </a:accent4>
      <a:accent5>
        <a:srgbClr val="76CBD5"/>
      </a:accent5>
      <a:accent6>
        <a:srgbClr val="7F95DE"/>
      </a:accent6>
      <a:hlink>
        <a:srgbClr val="20ACC3"/>
      </a:hlink>
      <a:folHlink>
        <a:srgbClr val="A962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8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41275">
          <a:solidFill>
            <a:srgbClr val="FF0000"/>
          </a:solidFill>
          <a:prstDash val="solid"/>
          <a:headEnd type="none" w="med" len="lg"/>
          <a:tailEnd type="triangle" w="med" len="lg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6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FF00"/>
          </a:solidFill>
          <a:prstDash val="solid"/>
        </a:ln>
        <a:effectLst/>
      </a:spPr>
      <a:bodyPr rtlCol="0" anchor="ctr"/>
      <a:lstStyle>
        <a:defPPr algn="ctr" fontAlgn="base">
          <a:spcBef>
            <a:spcPct val="0"/>
          </a:spcBef>
          <a:spcAft>
            <a:spcPct val="0"/>
          </a:spcAft>
          <a:defRPr kern="0" smtClean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oval" w="med" len="med"/>
        </a:ln>
        <a:effectLst/>
      </a:spPr>
      <a:bodyPr rtlCol="0" anchor="ctr"/>
      <a:lstStyle>
        <a:defPPr algn="ctr">
          <a:defRPr dirty="0">
            <a:solidFill>
              <a:prstClr val="black"/>
            </a:solidFill>
          </a:defRPr>
        </a:defPPr>
      </a:lst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9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FF00"/>
          </a:solidFill>
          <a:prstDash val="solid"/>
        </a:ln>
        <a:effectLst/>
      </a:spPr>
      <a:bodyPr rtlCol="0" anchor="ctr"/>
      <a:lstStyle>
        <a:defPPr algn="ctr" fontAlgn="base">
          <a:spcBef>
            <a:spcPct val="0"/>
          </a:spcBef>
          <a:spcAft>
            <a:spcPct val="0"/>
          </a:spcAft>
          <a:defRPr kern="0" smtClean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5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>
          <a:solidFill>
            <a:srgbClr val="FF0000"/>
          </a:solidFill>
          <a:prstDash val="sysDot"/>
          <a:bevel/>
          <a:tailEnd type="oval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>
            <a:solidFill>
              <a:prstClr val="white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53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FF00"/>
          </a:solidFill>
          <a:prstDash val="solid"/>
        </a:ln>
        <a:effectLst/>
      </a:spPr>
      <a:bodyPr rtlCol="0" anchor="ctr"/>
      <a:lstStyle>
        <a:defPPr algn="ctr" fontAlgn="base">
          <a:spcBef>
            <a:spcPct val="0"/>
          </a:spcBef>
          <a:spcAft>
            <a:spcPct val="0"/>
          </a:spcAft>
          <a:defRPr kern="0" smtClean="0">
            <a:solidFill>
              <a:prstClr val="white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defRPr>
        </a:defPPr>
      </a:lst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4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9050">
          <a:solidFill>
            <a:srgbClr val="FF0000"/>
          </a:solidFill>
          <a:prstDash val="solid"/>
          <a:tailEnd type="oval"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5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Calibri"/>
            <a:ea typeface="+mn-ea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E618EDAFA9741B9BB72EA0C42835E" ma:contentTypeVersion="12" ma:contentTypeDescription="Create a new document." ma:contentTypeScope="" ma:versionID="6432ae8ee77df1a1cfeae259ada5ddab">
  <xsd:schema xmlns:xsd="http://www.w3.org/2001/XMLSchema" xmlns:xs="http://www.w3.org/2001/XMLSchema" xmlns:p="http://schemas.microsoft.com/office/2006/metadata/properties" xmlns:ns2="a01248ac-76f1-4f58-bd61-bb5ad5b08742" xmlns:ns3="7e353704-68ee-4592-8419-7aec398fa0ef" targetNamespace="http://schemas.microsoft.com/office/2006/metadata/properties" ma:root="true" ma:fieldsID="7928b970caba78d6f3355fce988aec1b" ns2:_="" ns3:_="">
    <xsd:import namespace="a01248ac-76f1-4f58-bd61-bb5ad5b08742"/>
    <xsd:import namespace="7e353704-68ee-4592-8419-7aec398fa0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1248ac-76f1-4f58-bd61-bb5ad5b087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353704-68ee-4592-8419-7aec398fa0e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3C86CD-AAA9-41C1-987C-F71A59A0F52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B5698E0-1EC0-4C9B-B7DA-7A0380F432C8}"/>
</file>

<file path=customXml/itemProps3.xml><?xml version="1.0" encoding="utf-8"?>
<ds:datastoreItem xmlns:ds="http://schemas.openxmlformats.org/officeDocument/2006/customXml" ds:itemID="{A351ED14-3AE2-4C57-8FA7-7B204539D6B0}">
  <ds:schemaRefs>
    <ds:schemaRef ds:uri="b91e4d8c-c87a-4c01-90e5-e3d9f605c323"/>
    <ds:schemaRef ds:uri="http://purl.org/dc/elements/1.1/"/>
    <ds:schemaRef ds:uri="659289d4-00d3-4aac-aabd-1defa2655551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8634</TotalTime>
  <Words>1677</Words>
  <Application>Microsoft Office PowerPoint</Application>
  <PresentationFormat>Widescreen</PresentationFormat>
  <Paragraphs>247</Paragraphs>
  <Slides>34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Arial</vt:lpstr>
      <vt:lpstr>Avenir Book</vt:lpstr>
      <vt:lpstr>Avenir Heavy</vt:lpstr>
      <vt:lpstr>Calibri</vt:lpstr>
      <vt:lpstr>Franklin Gothic Book</vt:lpstr>
      <vt:lpstr>Franklin Gothic Medium</vt:lpstr>
      <vt:lpstr>Rockwell</vt:lpstr>
      <vt:lpstr>Symbol</vt:lpstr>
      <vt:lpstr>Tahoma</vt:lpstr>
      <vt:lpstr>Times New Roman</vt:lpstr>
      <vt:lpstr>Trebuchet MS</vt:lpstr>
      <vt:lpstr>Wingdings</vt:lpstr>
      <vt:lpstr>57_Default Design</vt:lpstr>
      <vt:lpstr>58_Default Design</vt:lpstr>
      <vt:lpstr>56_Default Design</vt:lpstr>
      <vt:lpstr>79_Default Design</vt:lpstr>
      <vt:lpstr>59_Default Design</vt:lpstr>
      <vt:lpstr>85_Default Design</vt:lpstr>
      <vt:lpstr>1_Custom Design</vt:lpstr>
      <vt:lpstr>53_Default Design</vt:lpstr>
      <vt:lpstr>54_Default Design</vt:lpstr>
      <vt:lpstr>2_PSLH master</vt:lpstr>
      <vt:lpstr>PSLH master</vt:lpstr>
      <vt:lpstr>Challenging Times Matched to Extraordinary Efforts </vt:lpstr>
      <vt:lpstr>Overview</vt:lpstr>
      <vt:lpstr>Operating a University During a Pandemic</vt:lpstr>
      <vt:lpstr>There Were Still Reasons to Celebrate Spring and Summer Commencements</vt:lpstr>
      <vt:lpstr>Career Services Supported Students With New Tools</vt:lpstr>
      <vt:lpstr>Summer Enrollment Comparison (Total Aggregate; doesn’t include Hershey, Dickinson Law, and Penn College)</vt:lpstr>
      <vt:lpstr>Fall Enrollment Comparison Total Aggregate; doesn’t include Hershey, Dickinson Law, and Penn College</vt:lpstr>
      <vt:lpstr>Deferrals by Admitted Students To 2021 Spring or Fall</vt:lpstr>
      <vt:lpstr>Leave of Absence: Matriculated Students Total Aggregate; doesn’t include Hershey, Dickinson Law, and Penn College</vt:lpstr>
      <vt:lpstr>PowerPoint Presentation</vt:lpstr>
      <vt:lpstr>Residence Life</vt:lpstr>
      <vt:lpstr>International Undergraduate Students</vt:lpstr>
      <vt:lpstr>International Graduate Students</vt:lpstr>
      <vt:lpstr>University-wide Course Delivery Schedule</vt:lpstr>
      <vt:lpstr>PowerPoint Presentation</vt:lpstr>
      <vt:lpstr>Labs Use New Protocols and PPE</vt:lpstr>
      <vt:lpstr>Introducing Renée Bishop-Pierce</vt:lpstr>
      <vt:lpstr>Introducing Peggy Van Meter</vt:lpstr>
      <vt:lpstr>Research</vt:lpstr>
      <vt:lpstr>PowerPoint Presentation</vt:lpstr>
      <vt:lpstr>PowerPoint Presentation</vt:lpstr>
      <vt:lpstr>PowerPoint Presentation</vt:lpstr>
      <vt:lpstr>PowerPoint Presentation</vt:lpstr>
      <vt:lpstr>Fund Raising  in a Time of Stress</vt:lpstr>
      <vt:lpstr>Fiscal year 19-20 in Review</vt:lpstr>
      <vt:lpstr>A Strong Start to 2020-21 </vt:lpstr>
      <vt:lpstr>Educational Equity Matching Program Raised Since July 1, 2020 </vt:lpstr>
      <vt:lpstr>COVID-19 Planning</vt:lpstr>
      <vt:lpstr>COVID-19 is on College Campuses</vt:lpstr>
      <vt:lpstr>Penn State COVID-19 Dashboard – as of 9/17/20 (UP) </vt:lpstr>
      <vt:lpstr>Guiding Principles for Off/On Ramps Planning</vt:lpstr>
      <vt:lpstr>Off Ramp Factors Case numbers are not the key</vt:lpstr>
      <vt:lpstr>Examples of Possible Off Ramps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Challenging Times Matched to Extraordinary Efforts</dc:title>
  <dc:creator>Wing, Karen T</dc:creator>
  <cp:lastModifiedBy>Wing, Karen T</cp:lastModifiedBy>
  <cp:revision>7</cp:revision>
  <dcterms:created xsi:type="dcterms:W3CDTF">2020-09-09T14:30:49Z</dcterms:created>
  <dcterms:modified xsi:type="dcterms:W3CDTF">2020-09-18T01:51:16Z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0x010100231E618EDAFA9741B9BB72EA0C42835E</vt:lpwstr>
  </property>
</Properties>
</file>